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6EE4F0-CB63-4A2B-884E-E5E4B0414E75}" type="datetimeFigureOut">
              <a:rPr lang="el-GR" smtClean="0"/>
              <a:t>3/1/2018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0BEB7D55-A829-42F5-A237-9BE85893F9B7}"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EE4F0-CB63-4A2B-884E-E5E4B0414E75}" type="datetimeFigureOut">
              <a:rPr lang="el-GR" smtClean="0"/>
              <a:t>3/1/2018</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B7D55-A829-42F5-A237-9BE85893F9B7}"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98%CF%81%CE%B7%CF%83%CE%BA%CE%B5%CE%AF%CE%B1" TargetMode="External"/><Relationship Id="rId2" Type="http://schemas.openxmlformats.org/officeDocument/2006/relationships/hyperlink" Target="https://el.wikipedia.org/w/index.php?title=%CE%95%CE%B8%CE%BD%CE%B9%CE%BA%CF%8C%CF%84%CE%B7%CF%84%CE%B1&amp;action=edit&amp;redlink=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el.wikipedia.org/wiki/%CE%A6%CF%8D%CE%BB%CE%B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images.jpg"/>
          <p:cNvPicPr>
            <a:picLocks noChangeAspect="1"/>
          </p:cNvPicPr>
          <p:nvPr/>
        </p:nvPicPr>
        <p:blipFill>
          <a:blip r:embed="rId2"/>
          <a:stretch>
            <a:fillRect/>
          </a:stretch>
        </p:blipFill>
        <p:spPr>
          <a:xfrm>
            <a:off x="1571604" y="1500174"/>
            <a:ext cx="5857916" cy="3597154"/>
          </a:xfrm>
          <a:prstGeom prst="rect">
            <a:avLst/>
          </a:prstGeom>
        </p:spPr>
      </p:pic>
      <p:sp>
        <p:nvSpPr>
          <p:cNvPr id="2" name="1 - Τίτλος"/>
          <p:cNvSpPr>
            <a:spLocks noGrp="1"/>
          </p:cNvSpPr>
          <p:nvPr>
            <p:ph type="ctrTitle"/>
          </p:nvPr>
        </p:nvSpPr>
        <p:spPr/>
        <p:txBody>
          <a:bodyPr/>
          <a:lstStyle/>
          <a:p>
            <a:r>
              <a:rPr lang="el-GR" dirty="0" smtClean="0"/>
              <a:t>Ρατσισμός ; Ένα συνήθης φαινόμενο βίας</a:t>
            </a:r>
            <a:endParaRPr lang="el-GR" dirty="0"/>
          </a:p>
        </p:txBody>
      </p:sp>
      <p:sp>
        <p:nvSpPr>
          <p:cNvPr id="3" name="2 - Υπότιτλος"/>
          <p:cNvSpPr>
            <a:spLocks noGrp="1"/>
          </p:cNvSpPr>
          <p:nvPr>
            <p:ph type="subTitle" idx="1"/>
          </p:nvPr>
        </p:nvSpPr>
        <p:spPr/>
        <p:txBody>
          <a:bodyPr/>
          <a:lstStyle/>
          <a:p>
            <a:endParaRPr lang="el-GR" dirty="0"/>
          </a:p>
        </p:txBody>
      </p:sp>
      <p:sp>
        <p:nvSpPr>
          <p:cNvPr id="1026" name="AutoShape 2" descr="Αποτέλεσμα εικόνας για ρατσισμο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2000" dirty="0" smtClean="0"/>
              <a:t>Ξεσπούν </a:t>
            </a:r>
            <a:r>
              <a:rPr lang="el-GR" sz="2000" dirty="0"/>
              <a:t>συγκρούσεις, εκδηλώνονται ταραχές, κυριαρχεί η βία, που «πληγώνει» την έννοια και την αξία του πολιτισμένου ανθρώπου.</a:t>
            </a:r>
          </a:p>
          <a:p>
            <a:r>
              <a:rPr lang="el-GR" sz="2000" dirty="0" smtClean="0"/>
              <a:t>Διευρύνεται </a:t>
            </a:r>
            <a:r>
              <a:rPr lang="el-GR" sz="2000" dirty="0"/>
              <a:t>το χάσμα μεταξύ των πλουσίων και φτωχών. Δημιουργεί άθλιες συνθήκες διαβίωσης, και οδηγεί στην ανεργία και το χαμηλό βιοτικό επίπεδο, ένα, μεγάλο τμήμα του πληθυσμού. Έτσι πολλοί ωθούνται στην εγκληματικότητα και τα ναρκωτικά. Οι άνθρωποι χωρίζονται σε τάξεις «ισχυρών» και «αδυνάτων», «ανωτέρων» και κατωτέρων ανθρώπων.</a:t>
            </a:r>
          </a:p>
          <a:p>
            <a:r>
              <a:rPr lang="el-GR" sz="2000" b="1" dirty="0"/>
              <a:t> </a:t>
            </a:r>
            <a:r>
              <a:rPr lang="el-GR" sz="2000" dirty="0"/>
              <a:t>Συντελεί στην εκμετάλλευση και την υποδούλωση των ανθρώπων και των λαών.</a:t>
            </a:r>
          </a:p>
          <a:p>
            <a:r>
              <a:rPr lang="el-GR" sz="2000" b="1" dirty="0"/>
              <a:t> </a:t>
            </a:r>
            <a:r>
              <a:rPr lang="el-GR" sz="2000" dirty="0"/>
              <a:t>Δημιουργεί «χωριστή συμβίωση» </a:t>
            </a:r>
            <a:r>
              <a:rPr lang="el-GR" sz="2000" dirty="0" smtClean="0"/>
              <a:t>των </a:t>
            </a:r>
            <a:r>
              <a:rPr lang="el-GR" sz="2000" dirty="0"/>
              <a:t>κατοίκων ενός κράτους</a:t>
            </a:r>
            <a:r>
              <a:rPr lang="el-GR" sz="2000" dirty="0" smtClean="0"/>
              <a:t>.</a:t>
            </a:r>
            <a:br>
              <a:rPr lang="el-GR" sz="2000" dirty="0" smtClean="0"/>
            </a:br>
            <a:endParaRPr lang="el-G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μικρή ιστορία</a:t>
            </a:r>
            <a:endParaRPr lang="el-GR" dirty="0"/>
          </a:p>
        </p:txBody>
      </p:sp>
      <p:sp>
        <p:nvSpPr>
          <p:cNvPr id="3" name="2 - Θέση περιεχομένου"/>
          <p:cNvSpPr>
            <a:spLocks noGrp="1"/>
          </p:cNvSpPr>
          <p:nvPr>
            <p:ph idx="1"/>
          </p:nvPr>
        </p:nvSpPr>
        <p:spPr/>
        <p:txBody>
          <a:bodyPr numCol="2">
            <a:normAutofit fontScale="70000" lnSpcReduction="20000"/>
          </a:bodyPr>
          <a:lstStyle/>
          <a:p>
            <a:pPr algn="just">
              <a:buNone/>
            </a:pPr>
            <a:r>
              <a:rPr lang="el-GR" sz="3300" dirty="0" smtClean="0"/>
              <a:t>“</a:t>
            </a:r>
            <a:r>
              <a:rPr lang="el-GR" sz="2900" dirty="0"/>
              <a:t>Ήταν απόγευμα, κατά τις 6, είχε φως δηλαδή. Περπατούσα κοντά στον σταθμό Λαρίσης. Με πλησίασε μια ομάδα από νεαρά άτομα. Ανάμεσα τους ήταν και τρεις κοπέλες και ένα σκυλάκι και σκέφτηκα, οκ, δεν θα μου κάνουν κάτι. Μόλις τους πλησίασα, ο ένας με άρπαξε και άρχισε να με σπρώχνει. Του είπα «τι θες; Σου έκανα κάτι;». Μου είπε, «είσαι μαύρος» και με χτύπησε. Έπεσα κάτω. Άρχισαν να με χτυπάνε τα αγόρια της παρέας. Ο ένας μου πήρε το </a:t>
            </a:r>
            <a:r>
              <a:rPr lang="el-GR" sz="2900" dirty="0" smtClean="0"/>
              <a:t>κινητισμέ </a:t>
            </a:r>
            <a:r>
              <a:rPr lang="el-GR" sz="2900" dirty="0"/>
              <a:t>έκλεψαν δηλαδή. Είχα και δεύτερη συσκευή πάνω μου και κάλεσα την αστυνομία. Ήρθαν και κατέγραψαν το περιστατικό. Δεν έγινε τίποτα, δεν βρήκαν κανένα. Μετά πήγα στο νοσοκομείο και έμεινα μέσα ένα βράδυ. Την επόμενη μέρα ανέφερα το περιστατικό στον διευθυντή μου και αντέδρασε εντελώς </a:t>
            </a:r>
            <a:r>
              <a:rPr lang="el-GR" sz="2900" dirty="0" smtClean="0"/>
              <a:t>αδιάφορα. Ξέρεις, </a:t>
            </a:r>
            <a:r>
              <a:rPr lang="el-GR" sz="2900" dirty="0"/>
              <a:t>τον ρατσισμό τον καταλαβαίνεις από τέτοιες μικρές λεπτομέρειες. Δεν είναι μόνο η βία και το να σε χτυπήσει κάποιος</a:t>
            </a:r>
          </a:p>
          <a:p>
            <a:pPr algn="just"/>
            <a:endParaRPr lang="el-GR" sz="2900" dirty="0"/>
          </a:p>
        </p:txBody>
      </p:sp>
      <p:pic>
        <p:nvPicPr>
          <p:cNvPr id="4" name="3 - Εικόνα" descr="mikres istories gia ti via tou ratsismou.jpg"/>
          <p:cNvPicPr>
            <a:picLocks noChangeAspect="1"/>
          </p:cNvPicPr>
          <p:nvPr/>
        </p:nvPicPr>
        <p:blipFill>
          <a:blip r:embed="rId2"/>
          <a:stretch>
            <a:fillRect/>
          </a:stretch>
        </p:blipFill>
        <p:spPr>
          <a:xfrm>
            <a:off x="5286380" y="4357694"/>
            <a:ext cx="3048000" cy="1905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571472" y="1785926"/>
            <a:ext cx="8229600" cy="4525963"/>
          </a:xfrm>
        </p:spPr>
        <p:txBody>
          <a:bodyPr>
            <a:normAutofit/>
          </a:bodyPr>
          <a:lstStyle/>
          <a:p>
            <a:pPr>
              <a:buNone/>
            </a:pPr>
            <a:r>
              <a:rPr lang="el-GR" dirty="0" smtClean="0"/>
              <a:t>Πείτε όχι στον ρατσισμό , πείτε όχι στην βία </a:t>
            </a:r>
            <a:endParaRPr lang="el-GR" dirty="0"/>
          </a:p>
        </p:txBody>
      </p:sp>
      <p:pic>
        <p:nvPicPr>
          <p:cNvPr id="4" name="3 - Εικόνα" descr="images (1).jpg"/>
          <p:cNvPicPr>
            <a:picLocks noChangeAspect="1"/>
          </p:cNvPicPr>
          <p:nvPr/>
        </p:nvPicPr>
        <p:blipFill>
          <a:blip r:embed="rId2"/>
          <a:stretch>
            <a:fillRect/>
          </a:stretch>
        </p:blipFill>
        <p:spPr>
          <a:xfrm>
            <a:off x="571472" y="2571744"/>
            <a:ext cx="3438540" cy="2190760"/>
          </a:xfrm>
          <a:prstGeom prst="rect">
            <a:avLst/>
          </a:prstGeom>
        </p:spPr>
      </p:pic>
      <p:pic>
        <p:nvPicPr>
          <p:cNvPr id="5" name="4 - Εικόνα" descr="images (3).jpg"/>
          <p:cNvPicPr>
            <a:picLocks noChangeAspect="1"/>
          </p:cNvPicPr>
          <p:nvPr/>
        </p:nvPicPr>
        <p:blipFill>
          <a:blip r:embed="rId3"/>
          <a:stretch>
            <a:fillRect/>
          </a:stretch>
        </p:blipFill>
        <p:spPr>
          <a:xfrm>
            <a:off x="4714876" y="2571744"/>
            <a:ext cx="3286148" cy="214314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αρχείο λήψης (2).jpg"/>
          <p:cNvPicPr>
            <a:picLocks noGrp="1" noChangeAspect="1"/>
          </p:cNvPicPr>
          <p:nvPr>
            <p:ph idx="1"/>
          </p:nvPr>
        </p:nvPicPr>
        <p:blipFill>
          <a:blip r:embed="rId2"/>
          <a:stretch>
            <a:fillRect/>
          </a:stretch>
        </p:blipFill>
        <p:spPr>
          <a:xfrm>
            <a:off x="500034" y="714356"/>
            <a:ext cx="3557603" cy="2315376"/>
          </a:xfrm>
        </p:spPr>
      </p:pic>
      <p:pic>
        <p:nvPicPr>
          <p:cNvPr id="5" name="4 - Εικόνα" descr="goback.jpg"/>
          <p:cNvPicPr>
            <a:picLocks noChangeAspect="1"/>
          </p:cNvPicPr>
          <p:nvPr/>
        </p:nvPicPr>
        <p:blipFill>
          <a:blip r:embed="rId3"/>
          <a:stretch>
            <a:fillRect/>
          </a:stretch>
        </p:blipFill>
        <p:spPr>
          <a:xfrm>
            <a:off x="571472" y="3357562"/>
            <a:ext cx="3810000" cy="3000396"/>
          </a:xfrm>
          <a:prstGeom prst="rect">
            <a:avLst/>
          </a:prstGeom>
        </p:spPr>
      </p:pic>
      <p:pic>
        <p:nvPicPr>
          <p:cNvPr id="6" name="5 - Εικόνα" descr="images (7).jpg"/>
          <p:cNvPicPr>
            <a:picLocks noChangeAspect="1"/>
          </p:cNvPicPr>
          <p:nvPr/>
        </p:nvPicPr>
        <p:blipFill>
          <a:blip r:embed="rId4"/>
          <a:stretch>
            <a:fillRect/>
          </a:stretch>
        </p:blipFill>
        <p:spPr>
          <a:xfrm>
            <a:off x="6429388" y="4500570"/>
            <a:ext cx="2476500" cy="1847850"/>
          </a:xfrm>
          <a:prstGeom prst="rect">
            <a:avLst/>
          </a:prstGeom>
        </p:spPr>
      </p:pic>
      <p:pic>
        <p:nvPicPr>
          <p:cNvPr id="7" name="6 - Εικόνα" descr="αρχείο λήψης.jpg"/>
          <p:cNvPicPr>
            <a:picLocks noChangeAspect="1"/>
          </p:cNvPicPr>
          <p:nvPr/>
        </p:nvPicPr>
        <p:blipFill>
          <a:blip r:embed="rId5"/>
          <a:stretch>
            <a:fillRect/>
          </a:stretch>
        </p:blipFill>
        <p:spPr>
          <a:xfrm>
            <a:off x="5214942" y="1643050"/>
            <a:ext cx="3214710" cy="200026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7" name="6 - Θέση περιεχομένου"/>
          <p:cNvSpPr>
            <a:spLocks noGrp="1"/>
          </p:cNvSpPr>
          <p:nvPr>
            <p:ph idx="1"/>
          </p:nvPr>
        </p:nvSpPr>
        <p:spPr>
          <a:xfrm>
            <a:off x="0" y="285728"/>
            <a:ext cx="4543428" cy="4525963"/>
          </a:xfrm>
        </p:spPr>
        <p:txBody>
          <a:bodyPr>
            <a:normAutofit fontScale="77500" lnSpcReduction="20000"/>
          </a:bodyPr>
          <a:lstStyle/>
          <a:p>
            <a:pPr algn="ctr">
              <a:buNone/>
            </a:pPr>
            <a:r>
              <a:rPr lang="en-US" dirty="0" smtClean="0"/>
              <a:t> </a:t>
            </a:r>
            <a:r>
              <a:rPr lang="el-GR" dirty="0" smtClean="0"/>
              <a:t>Κανένας δεν γεννήθηκε μισώντας τον άλλον για το διαφορετικό χρώμα δέρματος , για το υπόβαθρό του ή για την θρησκεία του. Οι άνθρωποι μαθαίνουν να μισούν, και αν μπορούν να το κάνουν αυτό τότε μπορούν και εύκολα να μάθουν να αγαπούν. Γιατί η αγάπη έρχεται πιο εύκολα και φυσικά στην καρδιά του ανθρώπου παρά το αντίθετο.</a:t>
            </a:r>
          </a:p>
          <a:p>
            <a:pPr algn="ctr">
              <a:buNone/>
            </a:pPr>
            <a:r>
              <a:rPr lang="el-GR" dirty="0" smtClean="0"/>
              <a:t>- </a:t>
            </a:r>
            <a:r>
              <a:rPr lang="en-US" dirty="0" smtClean="0"/>
              <a:t>Nelson Mandela   </a:t>
            </a:r>
            <a:endParaRPr lang="el-GR" dirty="0"/>
          </a:p>
        </p:txBody>
      </p:sp>
      <p:pic>
        <p:nvPicPr>
          <p:cNvPr id="8" name="7 - Εικόνα" descr="nelson-mandela-regarding-hatred.jpg"/>
          <p:cNvPicPr>
            <a:picLocks noChangeAspect="1"/>
          </p:cNvPicPr>
          <p:nvPr/>
        </p:nvPicPr>
        <p:blipFill>
          <a:blip r:embed="rId2"/>
          <a:stretch>
            <a:fillRect/>
          </a:stretch>
        </p:blipFill>
        <p:spPr>
          <a:xfrm>
            <a:off x="4500562" y="254000"/>
            <a:ext cx="4500594" cy="635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 ρατσισμός;</a:t>
            </a:r>
            <a:endParaRPr lang="el-GR" dirty="0"/>
          </a:p>
        </p:txBody>
      </p:sp>
      <p:sp>
        <p:nvSpPr>
          <p:cNvPr id="3" name="2 - Θέση περιεχομένου"/>
          <p:cNvSpPr>
            <a:spLocks noGrp="1"/>
          </p:cNvSpPr>
          <p:nvPr>
            <p:ph idx="1"/>
          </p:nvPr>
        </p:nvSpPr>
        <p:spPr>
          <a:xfrm>
            <a:off x="457200" y="1600200"/>
            <a:ext cx="4114800" cy="4525963"/>
          </a:xfrm>
        </p:spPr>
        <p:txBody>
          <a:bodyPr>
            <a:normAutofit fontScale="77500" lnSpcReduction="20000"/>
          </a:bodyPr>
          <a:lstStyle/>
          <a:p>
            <a:r>
              <a:rPr lang="el-GR" b="1" dirty="0"/>
              <a:t>Ρατσισμός</a:t>
            </a:r>
            <a:r>
              <a:rPr lang="el-GR" dirty="0"/>
              <a:t> είναι η αντίληψη ότι οι άνθρωποι δεν είναι όλοι ίσοι μεταξύ τους, αλλά διαχωρίζονται σε </a:t>
            </a:r>
            <a:r>
              <a:rPr lang="el-GR" i="1" dirty="0"/>
              <a:t>ανώτερους</a:t>
            </a:r>
            <a:r>
              <a:rPr lang="el-GR" dirty="0"/>
              <a:t> και </a:t>
            </a:r>
            <a:r>
              <a:rPr lang="el-GR" i="1" dirty="0"/>
              <a:t>κατώτερους</a:t>
            </a:r>
            <a:r>
              <a:rPr lang="el-GR" dirty="0"/>
              <a:t>, διακρινόμενοι είτε από το χρώμα του δέρματος, την </a:t>
            </a:r>
            <a:r>
              <a:rPr lang="el-GR" dirty="0">
                <a:hlinkClick r:id="rId2" tooltip="Εθνικότητα (δεν έχει γραφτεί ακόμα)"/>
              </a:rPr>
              <a:t>εθνικότητα</a:t>
            </a:r>
            <a:r>
              <a:rPr lang="el-GR" dirty="0"/>
              <a:t>, τη </a:t>
            </a:r>
            <a:r>
              <a:rPr lang="el-GR" dirty="0">
                <a:hlinkClick r:id="rId3" tooltip="Θρησκεία"/>
              </a:rPr>
              <a:t>θρησκεία</a:t>
            </a:r>
            <a:r>
              <a:rPr lang="el-GR" dirty="0"/>
              <a:t>, το </a:t>
            </a:r>
            <a:r>
              <a:rPr lang="el-GR" dirty="0">
                <a:hlinkClick r:id="rId4" tooltip="Φύλο"/>
              </a:rPr>
              <a:t>φύλο</a:t>
            </a:r>
            <a:r>
              <a:rPr lang="el-GR" dirty="0"/>
              <a:t>,  κλπ. Το πιο συνηθισμένο είδος ρατσισμού, </a:t>
            </a:r>
            <a:r>
              <a:rPr lang="el-GR" dirty="0" smtClean="0"/>
              <a:t>είναι </a:t>
            </a:r>
            <a:r>
              <a:rPr lang="el-GR" dirty="0"/>
              <a:t>ο φυλετικός ρατσισμός.</a:t>
            </a:r>
          </a:p>
        </p:txBody>
      </p:sp>
      <p:sp>
        <p:nvSpPr>
          <p:cNvPr id="4" name="3 - Ορθογώνιο"/>
          <p:cNvSpPr/>
          <p:nvPr/>
        </p:nvSpPr>
        <p:spPr>
          <a:xfrm>
            <a:off x="2286000" y="1997839"/>
            <a:ext cx="4572000" cy="369332"/>
          </a:xfrm>
          <a:prstGeom prst="rect">
            <a:avLst/>
          </a:prstGeom>
        </p:spPr>
        <p:txBody>
          <a:bodyPr>
            <a:spAutoFit/>
          </a:bodyPr>
          <a:lstStyle/>
          <a:p>
            <a:r>
              <a:rPr lang="el-GR" dirty="0" smtClean="0"/>
              <a:t>.</a:t>
            </a:r>
            <a:endParaRPr lang="el-GR" dirty="0"/>
          </a:p>
        </p:txBody>
      </p:sp>
      <p:pic>
        <p:nvPicPr>
          <p:cNvPr id="5" name="4 - Εικόνα" descr="αρχείο λήψης (1).jpg"/>
          <p:cNvPicPr>
            <a:picLocks noChangeAspect="1"/>
          </p:cNvPicPr>
          <p:nvPr/>
        </p:nvPicPr>
        <p:blipFill>
          <a:blip r:embed="rId5"/>
          <a:stretch>
            <a:fillRect/>
          </a:stretch>
        </p:blipFill>
        <p:spPr>
          <a:xfrm>
            <a:off x="5286380" y="2214554"/>
            <a:ext cx="2857500" cy="192882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Ποια είναι τα είδη του ρατσισμού;</a:t>
            </a:r>
            <a:endParaRPr lang="el-GR" dirty="0"/>
          </a:p>
        </p:txBody>
      </p:sp>
      <p:sp>
        <p:nvSpPr>
          <p:cNvPr id="3" name="2 - Θέση περιεχομένου"/>
          <p:cNvSpPr>
            <a:spLocks noGrp="1"/>
          </p:cNvSpPr>
          <p:nvPr>
            <p:ph idx="1"/>
          </p:nvPr>
        </p:nvSpPr>
        <p:spPr>
          <a:xfrm>
            <a:off x="457200" y="1600200"/>
            <a:ext cx="4686304" cy="4525963"/>
          </a:xfrm>
        </p:spPr>
        <p:txBody>
          <a:bodyPr>
            <a:normAutofit lnSpcReduction="10000"/>
          </a:bodyPr>
          <a:lstStyle/>
          <a:p>
            <a:r>
              <a:rPr lang="el-GR" sz="4000" b="1" u="sng" dirty="0"/>
              <a:t>Φυλετικός</a:t>
            </a:r>
            <a:r>
              <a:rPr lang="el-GR" sz="4000" dirty="0"/>
              <a:t>: με κριτήριο διάκρισης των ατόμων το χρώμα του δέρματος ,</a:t>
            </a:r>
            <a:r>
              <a:rPr lang="el-GR" sz="4000" dirty="0" smtClean="0"/>
              <a:t>είτε </a:t>
            </a:r>
            <a:r>
              <a:rPr lang="el-GR" sz="4000" dirty="0"/>
              <a:t>με βάση διαχωρισμού τη φυλετική </a:t>
            </a:r>
            <a:r>
              <a:rPr lang="el-GR" sz="4000" dirty="0" smtClean="0"/>
              <a:t>καταγωγή.</a:t>
            </a:r>
            <a:r>
              <a:rPr lang="el-GR" sz="4000" dirty="0"/>
              <a:t> </a:t>
            </a:r>
          </a:p>
        </p:txBody>
      </p:sp>
      <p:pic>
        <p:nvPicPr>
          <p:cNvPr id="4" name="3 - Εικόνα" descr="images (2).jpg"/>
          <p:cNvPicPr>
            <a:picLocks noChangeAspect="1"/>
          </p:cNvPicPr>
          <p:nvPr/>
        </p:nvPicPr>
        <p:blipFill>
          <a:blip r:embed="rId2"/>
          <a:stretch>
            <a:fillRect/>
          </a:stretch>
        </p:blipFill>
        <p:spPr>
          <a:xfrm>
            <a:off x="5429256" y="2000240"/>
            <a:ext cx="3048000" cy="21431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600200"/>
            <a:ext cx="4614866" cy="4525963"/>
          </a:xfrm>
        </p:spPr>
        <p:txBody>
          <a:bodyPr/>
          <a:lstStyle/>
          <a:p>
            <a:r>
              <a:rPr lang="el-GR" b="1" u="sng" dirty="0"/>
              <a:t>Εθνικός</a:t>
            </a:r>
            <a:r>
              <a:rPr lang="el-GR" dirty="0"/>
              <a:t>: διαφοροποίηση των ανθρώπων με γνώμονα την εθνική τους καταγωγή (στον </a:t>
            </a:r>
            <a:r>
              <a:rPr lang="el-GR" dirty="0" smtClean="0"/>
              <a:t>Παγκόσμιο </a:t>
            </a:r>
            <a:r>
              <a:rPr lang="el-GR" dirty="0"/>
              <a:t>πόλεμο το γερμανικό έθνος θεωρούσε ότι ήταν ανώτερο από τα άλλα).</a:t>
            </a:r>
          </a:p>
          <a:p>
            <a:endParaRPr lang="el-GR" dirty="0"/>
          </a:p>
        </p:txBody>
      </p:sp>
      <p:pic>
        <p:nvPicPr>
          <p:cNvPr id="4" name="3 - Εικόνα" descr="Europe_flags.png"/>
          <p:cNvPicPr>
            <a:picLocks noChangeAspect="1"/>
          </p:cNvPicPr>
          <p:nvPr/>
        </p:nvPicPr>
        <p:blipFill>
          <a:blip r:embed="rId2" cstate="print"/>
          <a:stretch>
            <a:fillRect/>
          </a:stretch>
        </p:blipFill>
        <p:spPr>
          <a:xfrm>
            <a:off x="4786314" y="1785926"/>
            <a:ext cx="3702697" cy="4143380"/>
          </a:xfrm>
          <a:prstGeom prst="rect">
            <a:avLst/>
          </a:prstGeom>
          <a:scene3d>
            <a:camera prst="orthographicFront">
              <a:rot lat="0" lon="0" rev="0"/>
            </a:camera>
            <a:lightRig rig="threePt" dir="t"/>
          </a:scene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1800" b="1" u="sng" dirty="0"/>
              <a:t>Θρησκευτικός</a:t>
            </a:r>
            <a:r>
              <a:rPr lang="el-GR" sz="1800" b="1" dirty="0"/>
              <a:t>:</a:t>
            </a:r>
            <a:r>
              <a:rPr lang="el-GR" sz="1800" dirty="0"/>
              <a:t> η διάκριση των ατόμων εστιάζεται στις θρησκευτικές πεποιθήσεις τους (Χριστιανοί, Μουσουλμάνοι, Ορθόδοξοι, Καθολικοί, Προτεστάντες). Πολλοί άνθρωποι πιστεύουν σε διάφορες θρησκείες. Αυτό φυσικά δεν τους κάνει ανώτερους οι κατώτερους από κάποιους άλλους, μιας και όλοι είναι απλά άνθρωποι, ίδιοι, απλά με διαφορετικά πιστεύω και χαρακτηριστικά. Η αντίληψη ότι ο τάδε πιστεύει σε διαφορετική θρησκεία από εμάς, άρα είναι κατώτερος, ονομάζεται ρατσισμός και πιο συγκεκριμένα για αυτήν την περίπτωση, θρησκευτικός ρατσισμός.</a:t>
            </a:r>
          </a:p>
          <a:p>
            <a:endParaRPr lang="el-GR" sz="2400" dirty="0"/>
          </a:p>
        </p:txBody>
      </p:sp>
      <p:pic>
        <p:nvPicPr>
          <p:cNvPr id="4" name="3 - Εικόνα" descr="ανεξιθρησκεία1.jpg"/>
          <p:cNvPicPr>
            <a:picLocks noChangeAspect="1"/>
          </p:cNvPicPr>
          <p:nvPr/>
        </p:nvPicPr>
        <p:blipFill>
          <a:blip r:embed="rId2"/>
          <a:stretch>
            <a:fillRect/>
          </a:stretch>
        </p:blipFill>
        <p:spPr>
          <a:xfrm>
            <a:off x="1000100" y="4143380"/>
            <a:ext cx="2928958" cy="2428877"/>
          </a:xfrm>
          <a:prstGeom prst="rect">
            <a:avLst/>
          </a:prstGeom>
        </p:spPr>
      </p:pic>
      <p:pic>
        <p:nvPicPr>
          <p:cNvPr id="5" name="4 - Εικόνα" descr="images (4).jpg"/>
          <p:cNvPicPr>
            <a:picLocks noChangeAspect="1"/>
          </p:cNvPicPr>
          <p:nvPr/>
        </p:nvPicPr>
        <p:blipFill>
          <a:blip r:embed="rId3"/>
          <a:stretch>
            <a:fillRect/>
          </a:stretch>
        </p:blipFill>
        <p:spPr>
          <a:xfrm>
            <a:off x="4714876" y="4357694"/>
            <a:ext cx="3028950" cy="15144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2000" b="1" u="sng" dirty="0"/>
              <a:t>Κοινωνικοοικονομικός</a:t>
            </a:r>
            <a:r>
              <a:rPr lang="el-GR" sz="2000" b="1" dirty="0"/>
              <a:t>:</a:t>
            </a:r>
            <a:r>
              <a:rPr lang="el-GR" sz="2000" dirty="0"/>
              <a:t> με κριτήριο την κοινωνική και οικονομική κατάσταση των ατόμων (</a:t>
            </a:r>
            <a:r>
              <a:rPr lang="el-GR" sz="2000" dirty="0" smtClean="0"/>
              <a:t>πλούσιοι-φτωχόί</a:t>
            </a:r>
            <a:r>
              <a:rPr lang="el-GR" sz="2000" dirty="0"/>
              <a:t>), το μορφωτικό τους επίπεδο (μορφωμένοι-αμόρφωτοι), το φύλο (</a:t>
            </a:r>
            <a:r>
              <a:rPr lang="el-GR" sz="2000" dirty="0" smtClean="0"/>
              <a:t>γυναίκες-Άνδρες</a:t>
            </a:r>
            <a:r>
              <a:rPr lang="el-GR" sz="2000" dirty="0"/>
              <a:t>), το επάγγελμα (πνευματικοί άνθρωποι-χειρώνακτες), τη σωματική ή νοητική ικανότητα (αρτιμελείς-άνθρωποι με ειδικές ανάγκες), την υγεία, τις συνήθειες, τη σεξουαλική συμπεριφορά (φορείς του AIDS, εξαρτημένοι σε εθιστικές ουσίες, </a:t>
            </a:r>
            <a:r>
              <a:rPr lang="el-GR" sz="2000" dirty="0" smtClean="0"/>
              <a:t>ομοφυλόφιλοι), </a:t>
            </a:r>
            <a:r>
              <a:rPr lang="el-GR" sz="2000" dirty="0"/>
              <a:t>την εμφάνιση.</a:t>
            </a:r>
          </a:p>
        </p:txBody>
      </p:sp>
      <p:pic>
        <p:nvPicPr>
          <p:cNvPr id="4" name="3 - Εικόνα" descr="αρχείο λήψης (3).jpg"/>
          <p:cNvPicPr>
            <a:picLocks noChangeAspect="1"/>
          </p:cNvPicPr>
          <p:nvPr/>
        </p:nvPicPr>
        <p:blipFill>
          <a:blip r:embed="rId2"/>
          <a:stretch>
            <a:fillRect/>
          </a:stretch>
        </p:blipFill>
        <p:spPr>
          <a:xfrm>
            <a:off x="1000100" y="4000504"/>
            <a:ext cx="2619375" cy="1743075"/>
          </a:xfrm>
          <a:prstGeom prst="rect">
            <a:avLst/>
          </a:prstGeom>
        </p:spPr>
      </p:pic>
      <p:sp>
        <p:nvSpPr>
          <p:cNvPr id="6" name="5 - Ορθογώνιο"/>
          <p:cNvSpPr/>
          <p:nvPr/>
        </p:nvSpPr>
        <p:spPr>
          <a:xfrm>
            <a:off x="2286000" y="1859340"/>
            <a:ext cx="4572000" cy="369332"/>
          </a:xfrm>
          <a:prstGeom prst="rect">
            <a:avLst/>
          </a:prstGeom>
        </p:spPr>
        <p:txBody>
          <a:bodyPr>
            <a:spAutoFit/>
          </a:bodyPr>
          <a:lstStyle/>
          <a:p>
            <a:r>
              <a:rPr lang="el-GR" dirty="0" smtClean="0"/>
              <a:t>.</a:t>
            </a:r>
            <a:endParaRPr lang="el-GR" dirty="0"/>
          </a:p>
        </p:txBody>
      </p:sp>
      <p:pic>
        <p:nvPicPr>
          <p:cNvPr id="7" name="6 - Εικόνα" descr="582924.jpg"/>
          <p:cNvPicPr>
            <a:picLocks noChangeAspect="1"/>
          </p:cNvPicPr>
          <p:nvPr/>
        </p:nvPicPr>
        <p:blipFill>
          <a:blip r:embed="rId3"/>
          <a:stretch>
            <a:fillRect/>
          </a:stretch>
        </p:blipFill>
        <p:spPr>
          <a:xfrm>
            <a:off x="3714744" y="3929066"/>
            <a:ext cx="2928958" cy="1857368"/>
          </a:xfrm>
          <a:prstGeom prst="rect">
            <a:avLst/>
          </a:prstGeom>
        </p:spPr>
      </p:pic>
      <p:pic>
        <p:nvPicPr>
          <p:cNvPr id="8" name="7 - Εικόνα" descr="images (8).jpg"/>
          <p:cNvPicPr>
            <a:picLocks noChangeAspect="1"/>
          </p:cNvPicPr>
          <p:nvPr/>
        </p:nvPicPr>
        <p:blipFill>
          <a:blip r:embed="rId4"/>
          <a:stretch>
            <a:fillRect/>
          </a:stretch>
        </p:blipFill>
        <p:spPr>
          <a:xfrm>
            <a:off x="6357950" y="4714884"/>
            <a:ext cx="2466975" cy="18478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2000" b="1" u="sng" dirty="0"/>
              <a:t>Πολιτικός</a:t>
            </a:r>
            <a:r>
              <a:rPr lang="el-GR" sz="2000" b="1" dirty="0"/>
              <a:t>:</a:t>
            </a:r>
            <a:r>
              <a:rPr lang="el-GR" sz="2000" dirty="0"/>
              <a:t> διάκριση των ατόμων με κριτήριο την πολιτική τους ιδεολογία και την κομματική τους ένταξη (δημοκράτες, συντηρητικοί, φιλοβασιλικοί</a:t>
            </a:r>
            <a:r>
              <a:rPr lang="el-GR" sz="2000" dirty="0" smtClean="0"/>
              <a:t>).</a:t>
            </a:r>
            <a:endParaRPr lang="el-GR" sz="2000" dirty="0"/>
          </a:p>
        </p:txBody>
      </p:sp>
      <p:pic>
        <p:nvPicPr>
          <p:cNvPr id="4" name="3 - Εικόνα" descr="images (5).jpg"/>
          <p:cNvPicPr>
            <a:picLocks noChangeAspect="1"/>
          </p:cNvPicPr>
          <p:nvPr/>
        </p:nvPicPr>
        <p:blipFill>
          <a:blip r:embed="rId2"/>
          <a:stretch>
            <a:fillRect/>
          </a:stretch>
        </p:blipFill>
        <p:spPr>
          <a:xfrm>
            <a:off x="3000364" y="3500438"/>
            <a:ext cx="2847975" cy="160972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Ποια είναι τα αίτια του ρατσισμού;</a:t>
            </a:r>
            <a:endParaRPr lang="el-GR" dirty="0"/>
          </a:p>
        </p:txBody>
      </p:sp>
      <p:sp>
        <p:nvSpPr>
          <p:cNvPr id="3" name="2 - Θέση περιεχομένου"/>
          <p:cNvSpPr>
            <a:spLocks noGrp="1"/>
          </p:cNvSpPr>
          <p:nvPr>
            <p:ph idx="1"/>
          </p:nvPr>
        </p:nvSpPr>
        <p:spPr/>
        <p:txBody>
          <a:bodyPr>
            <a:noAutofit/>
          </a:bodyPr>
          <a:lstStyle/>
          <a:p>
            <a:pPr>
              <a:buNone/>
            </a:pPr>
            <a:r>
              <a:rPr lang="el-GR" sz="1600" b="1" dirty="0"/>
              <a:t> </a:t>
            </a:r>
            <a:r>
              <a:rPr lang="el-GR" sz="1600" b="1" dirty="0" smtClean="0"/>
              <a:t>     </a:t>
            </a:r>
            <a:r>
              <a:rPr lang="el-GR" sz="1600" b="1" dirty="0"/>
              <a:t> </a:t>
            </a:r>
            <a:r>
              <a:rPr lang="el-GR" sz="1600" dirty="0"/>
              <a:t>Ένα από τα σημαντικότερα αίτια, που καλλιεργεί και θρέφει το φαινόμενο του ρατσισμού, είναι το χαμηλό πνευματικό και μορφωτικό επίπεδο πολλών ανθρώπων. Η πνευματική ρηχότητα εμποδίζει τον άνθρωπο να προσεγγίσει ηθικά και συναισθηματικά τους συνανθρώπους του μέσα από τις αρχές του ανθρωπισμού και ενισχύει την ανισότητα και την κυριαρχία του ισχυρού.</a:t>
            </a:r>
          </a:p>
          <a:p>
            <a:r>
              <a:rPr lang="el-GR" sz="1600" b="1" dirty="0"/>
              <a:t> </a:t>
            </a:r>
            <a:r>
              <a:rPr lang="el-GR" sz="1600" dirty="0"/>
              <a:t>Οι προκαταλήψεις απέναντι σε ομάδες ανθρώπων ενισχύουν την ιδεολογία του ρατσισμού. Οι προκαταλήψεις αυτές εξαρτώνται από το πνευματικό επίπεδο των ατόμων.</a:t>
            </a:r>
          </a:p>
          <a:p>
            <a:r>
              <a:rPr lang="el-GR" sz="1600" b="1" dirty="0"/>
              <a:t> </a:t>
            </a:r>
            <a:r>
              <a:rPr lang="el-GR" sz="1600" dirty="0"/>
              <a:t>Πολλές μορφές κοινωνικού ρατσισμού οφείλονται σε οικονομικά συμφέροντα. Γι’ αυτό το λόγο καλλιεργείται ένα κλίμα εχθρικό εναντίον ατόμων ή ομάδων, με σκοπό να επιτευχθεί ο παραγκωνισμός τους από την κοινωνική και οικονομική ζωή.</a:t>
            </a:r>
          </a:p>
          <a:p>
            <a:r>
              <a:rPr lang="el-GR" sz="1600" b="1" dirty="0"/>
              <a:t> </a:t>
            </a:r>
            <a:r>
              <a:rPr lang="el-GR" sz="1600" dirty="0"/>
              <a:t>Στη σημερινή εποχή οι ανταγωνιστικές τάσεις χαρακτηρίζουν τις σχέσεις μεταξύ των ανθρώπων και πολύ συχνά οδηγούν στη ζήλια, στο μίσος, γεγονός που βοηθά στην υιοθέτηση ρατσιστικών αντιλήψεων.</a:t>
            </a:r>
          </a:p>
          <a:p>
            <a:r>
              <a:rPr lang="el-GR" sz="1600" b="1" dirty="0"/>
              <a:t> </a:t>
            </a:r>
            <a:r>
              <a:rPr lang="el-GR" sz="1600" dirty="0"/>
              <a:t>Η δημιουργία συμπλεγμάτων κατωτερότητας ή ανωτερότητας αποτελεί μια άλλη σημαντική αιτία ρατσισμού. Ορισμένοι άνθρωποι, προσπαθώντας να καλύψουν δικές τους ατέλειες και ελαττώματα, που οφείλονται στην ασταθή προσωπικότητά τους, υποβιβάζουν τους άλλους για να υπερυψωθούν οι ίδιοι.</a:t>
            </a:r>
          </a:p>
          <a:p>
            <a:r>
              <a:rPr lang="el-GR" sz="1600" dirty="0" smtClean="0"/>
              <a:t>Η </a:t>
            </a:r>
            <a:r>
              <a:rPr lang="el-GR" sz="1600" dirty="0"/>
              <a:t>έλλειψη σεβασμού μεταξύ των ανθρώπων και γενικά καλλιέργειας των ανθρωπιστικών αξιών, ενισχύει τον κοινωνικό ρατσισμό.</a:t>
            </a:r>
          </a:p>
          <a:p>
            <a:endParaRPr lang="el-G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Ποιες είναι οι συνέπειες του ρατσισμού;</a:t>
            </a:r>
            <a:endParaRPr lang="el-GR" dirty="0"/>
          </a:p>
        </p:txBody>
      </p:sp>
      <p:sp>
        <p:nvSpPr>
          <p:cNvPr id="3" name="2 - Θέση περιεχομένου"/>
          <p:cNvSpPr>
            <a:spLocks noGrp="1"/>
          </p:cNvSpPr>
          <p:nvPr>
            <p:ph idx="1"/>
          </p:nvPr>
        </p:nvSpPr>
        <p:spPr/>
        <p:txBody>
          <a:bodyPr>
            <a:noAutofit/>
          </a:bodyPr>
          <a:lstStyle/>
          <a:p>
            <a:r>
              <a:rPr lang="el-GR" sz="2400" b="1" dirty="0"/>
              <a:t> </a:t>
            </a:r>
            <a:r>
              <a:rPr lang="el-GR" sz="2400" dirty="0"/>
              <a:t>Παραβιάζει τα ανθρώπινα δικαιώματα, τις ατομικές ελευθερίες που υποστήριξαν όλα τα φωτισμένα πνεύματα της ιστορίας. Με αυτόν τον τρόπο προσβάλλει την ανθρώπινη προσωπικότητα.</a:t>
            </a:r>
          </a:p>
          <a:p>
            <a:r>
              <a:rPr lang="el-GR" sz="2400" b="1" dirty="0"/>
              <a:t> </a:t>
            </a:r>
            <a:r>
              <a:rPr lang="el-GR" sz="2400" dirty="0"/>
              <a:t>Περιθωριοποιούνται άτομα και ομάδες, με αποτέλεσμα να χάνει η κοινωνία ένα ιδιαίτερα σημαντικό και πολλές φορές ικανό δυναμικό, που θα μπορούσε να συμβάλλει στην ανάπτυξη και ευημερία.</a:t>
            </a:r>
          </a:p>
          <a:p>
            <a:r>
              <a:rPr lang="el-GR" sz="2400" dirty="0" smtClean="0"/>
              <a:t>Επικρατεί </a:t>
            </a:r>
            <a:r>
              <a:rPr lang="el-GR" sz="2400" dirty="0"/>
              <a:t>αναξιοκρατία, κοινωνικές ανισότητες, διχόνοια, φαινόμενα που δυναμιτίζουν την εύρυθμη λειτουργία της κοινωνίας (απώλεια κοινωνικής συνοχής, ομαλότητας</a:t>
            </a:r>
            <a:r>
              <a:rPr lang="el-GR" sz="2400" dirty="0" smtClean="0"/>
              <a:t>).</a:t>
            </a:r>
            <a:br>
              <a:rPr lang="el-GR" sz="2400" dirty="0" smtClean="0"/>
            </a:br>
            <a:endParaRPr lang="el-G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419</Words>
  <Application>Microsoft Office PowerPoint</Application>
  <PresentationFormat>Προβολή στην οθόνη (4:3)</PresentationFormat>
  <Paragraphs>32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Ρατσισμός ; Ένα συνήθης φαινόμενο βίας</vt:lpstr>
      <vt:lpstr>Τι είναι ο ρατσισμός;</vt:lpstr>
      <vt:lpstr>Ποια είναι τα είδη του ρατσισμού;</vt:lpstr>
      <vt:lpstr>Διαφάνεια 4</vt:lpstr>
      <vt:lpstr>Διαφάνεια 5</vt:lpstr>
      <vt:lpstr>Διαφάνεια 6</vt:lpstr>
      <vt:lpstr>Διαφάνεια 7</vt:lpstr>
      <vt:lpstr>Ποια είναι τα αίτια του ρατσισμού;</vt:lpstr>
      <vt:lpstr>Ποιες είναι οι συνέπειες του ρατσισμού;</vt:lpstr>
      <vt:lpstr>Διαφάνεια 10</vt:lpstr>
      <vt:lpstr>Μια μικρή ιστορία</vt:lpstr>
      <vt:lpstr>Διαφάνεια 12</vt:lpstr>
      <vt:lpstr>Διαφάνεια 13</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Ρατσισμός;ένα συνηθές φαινόμενο βίας</dc:title>
  <dc:creator>panos</dc:creator>
  <cp:lastModifiedBy>panos</cp:lastModifiedBy>
  <cp:revision>8</cp:revision>
  <dcterms:created xsi:type="dcterms:W3CDTF">2018-01-03T12:25:19Z</dcterms:created>
  <dcterms:modified xsi:type="dcterms:W3CDTF">2018-01-03T13:40:57Z</dcterms:modified>
</cp:coreProperties>
</file>