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20" name="19 - Θέση υποσέλιδου"/>
          <p:cNvSpPr>
            <a:spLocks noGrp="1"/>
          </p:cNvSpPr>
          <p:nvPr>
            <p:ph type="ftr" sz="quarter" idx="11"/>
          </p:nvPr>
        </p:nvSpPr>
        <p:spPr/>
        <p:txBody>
          <a:bodyPr/>
          <a:lstStyle>
            <a:extLst/>
          </a:lstStyle>
          <a:p>
            <a:endParaRPr lang="el-GR" dirty="0"/>
          </a:p>
        </p:txBody>
      </p:sp>
      <p:sp>
        <p:nvSpPr>
          <p:cNvPr id="10" name="9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9/1/2018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dirty="0"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42CEA3-3058-4D43-AE35-B3DA76CB4003}" type="datetimeFigureOut">
              <a:rPr lang="el-GR" smtClean="0"/>
              <a:pPr/>
              <a:t>9/1/2018</a:t>
            </a:fld>
            <a:endParaRPr lang="el-GR" dirty="0"/>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dirty="0"/>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1D1C4-C2D9-4231-9FB2-B2D9D97AA41D}" type="slidenum">
              <a:rPr lang="el-GR" smtClean="0"/>
              <a:pPr/>
              <a:t>‹#›</a:t>
            </a:fld>
            <a:endParaRPr lang="el-GR" dirty="0"/>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αρχείο λήψης.jpg"/>
          <p:cNvPicPr>
            <a:picLocks noChangeAspect="1"/>
          </p:cNvPicPr>
          <p:nvPr/>
        </p:nvPicPr>
        <p:blipFill>
          <a:blip r:embed="rId2" cstate="print"/>
          <a:stretch>
            <a:fillRect/>
          </a:stretch>
        </p:blipFill>
        <p:spPr>
          <a:xfrm>
            <a:off x="971601" y="0"/>
            <a:ext cx="8172400" cy="6858000"/>
          </a:xfrm>
          <a:prstGeom prst="rect">
            <a:avLst/>
          </a:prstGeom>
        </p:spPr>
      </p:pic>
      <p:sp>
        <p:nvSpPr>
          <p:cNvPr id="2" name="1 - Τίτλος"/>
          <p:cNvSpPr>
            <a:spLocks noGrp="1"/>
          </p:cNvSpPr>
          <p:nvPr>
            <p:ph type="ctrTitle"/>
          </p:nvPr>
        </p:nvSpPr>
        <p:spPr>
          <a:xfrm>
            <a:off x="1043608" y="332656"/>
            <a:ext cx="7484368" cy="1470025"/>
          </a:xfrm>
        </p:spPr>
        <p:txBody>
          <a:bodyPr/>
          <a:lstStyle/>
          <a:p>
            <a:r>
              <a:rPr lang="el-GR" dirty="0" smtClean="0">
                <a:latin typeface="Arial" pitchFamily="34" charset="0"/>
                <a:cs typeface="Arial" pitchFamily="34" charset="0"/>
              </a:rPr>
              <a:t>Ρατσισμός</a:t>
            </a:r>
            <a:endParaRPr lang="el-G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main_racism_416.jpg"/>
          <p:cNvPicPr>
            <a:picLocks noGrp="1" noChangeAspect="1"/>
          </p:cNvPicPr>
          <p:nvPr>
            <p:ph idx="1"/>
          </p:nvPr>
        </p:nvPicPr>
        <p:blipFill>
          <a:blip r:embed="rId2" cstate="print"/>
          <a:stretch>
            <a:fillRect/>
          </a:stretch>
        </p:blipFill>
        <p:spPr>
          <a:xfrm>
            <a:off x="1043608" y="0"/>
            <a:ext cx="8100392" cy="6858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images (1).png"/>
          <p:cNvPicPr>
            <a:picLocks noChangeAspect="1"/>
          </p:cNvPicPr>
          <p:nvPr/>
        </p:nvPicPr>
        <p:blipFill>
          <a:blip r:embed="rId2" cstate="print"/>
          <a:stretch>
            <a:fillRect/>
          </a:stretch>
        </p:blipFill>
        <p:spPr>
          <a:xfrm>
            <a:off x="3563888" y="5445224"/>
            <a:ext cx="2448272" cy="1412776"/>
          </a:xfrm>
          <a:prstGeom prst="rect">
            <a:avLst/>
          </a:prstGeom>
        </p:spPr>
      </p:pic>
      <p:sp>
        <p:nvSpPr>
          <p:cNvPr id="2" name="1 - Τίτλος"/>
          <p:cNvSpPr>
            <a:spLocks noGrp="1"/>
          </p:cNvSpPr>
          <p:nvPr>
            <p:ph type="title"/>
          </p:nvPr>
        </p:nvSpPr>
        <p:spPr/>
        <p:txBody>
          <a:bodyPr/>
          <a:lstStyle/>
          <a:p>
            <a:r>
              <a:rPr lang="el-GR" dirty="0" smtClean="0">
                <a:latin typeface="Arial" pitchFamily="34" charset="0"/>
                <a:cs typeface="Arial" pitchFamily="34" charset="0"/>
              </a:rPr>
              <a:t>Τι</a:t>
            </a:r>
            <a:r>
              <a:rPr lang="el-GR" dirty="0" smtClean="0"/>
              <a:t> </a:t>
            </a:r>
            <a:r>
              <a:rPr lang="el-GR" dirty="0" smtClean="0">
                <a:latin typeface="Arial" pitchFamily="34" charset="0"/>
                <a:cs typeface="Arial" pitchFamily="34" charset="0"/>
              </a:rPr>
              <a:t>είναι ο ρατσισμός</a:t>
            </a:r>
            <a:r>
              <a:rPr lang="en-US" dirty="0" smtClean="0">
                <a:latin typeface="Arial" pitchFamily="34" charset="0"/>
                <a:cs typeface="Arial" pitchFamily="34" charset="0"/>
              </a:rPr>
              <a:t> ;</a:t>
            </a:r>
            <a:endParaRPr lang="el-GR" dirty="0">
              <a:latin typeface="Arial" pitchFamily="34" charset="0"/>
              <a:cs typeface="Arial" pitchFamily="34" charset="0"/>
            </a:endParaRPr>
          </a:p>
        </p:txBody>
      </p:sp>
      <p:sp>
        <p:nvSpPr>
          <p:cNvPr id="3" name="2 - Θέση περιεχομένου"/>
          <p:cNvSpPr>
            <a:spLocks noGrp="1"/>
          </p:cNvSpPr>
          <p:nvPr>
            <p:ph idx="1"/>
          </p:nvPr>
        </p:nvSpPr>
        <p:spPr>
          <a:xfrm>
            <a:off x="1403648" y="1412776"/>
            <a:ext cx="7498080" cy="4800600"/>
          </a:xfrm>
        </p:spPr>
        <p:txBody>
          <a:bodyPr/>
          <a:lstStyle/>
          <a:p>
            <a:r>
              <a:rPr lang="el-GR" b="1" dirty="0" smtClean="0">
                <a:latin typeface="Arial" pitchFamily="34" charset="0"/>
                <a:cs typeface="Arial" pitchFamily="34" charset="0"/>
              </a:rPr>
              <a:t>Ρατσισμός</a:t>
            </a:r>
            <a:r>
              <a:rPr lang="en-US" dirty="0" smtClean="0">
                <a:latin typeface="Arial" pitchFamily="34" charset="0"/>
                <a:cs typeface="Arial" pitchFamily="34" charset="0"/>
              </a:rPr>
              <a:t>:</a:t>
            </a:r>
            <a:r>
              <a:rPr lang="el-GR" dirty="0" smtClean="0">
                <a:latin typeface="Arial" pitchFamily="34" charset="0"/>
                <a:cs typeface="Arial" pitchFamily="34" charset="0"/>
              </a:rPr>
              <a:t> είναι η αντίληψη ότι οι άνθρωποι δεν είναι όλοι ίσοι μεταξύ τους, αλλά διαχωρίζονται σε </a:t>
            </a:r>
            <a:r>
              <a:rPr lang="el-GR" i="1" dirty="0" smtClean="0">
                <a:latin typeface="Arial" pitchFamily="34" charset="0"/>
                <a:cs typeface="Arial" pitchFamily="34" charset="0"/>
              </a:rPr>
              <a:t>ανώτερους</a:t>
            </a:r>
            <a:r>
              <a:rPr lang="el-GR" dirty="0" smtClean="0">
                <a:latin typeface="Arial" pitchFamily="34" charset="0"/>
                <a:cs typeface="Arial" pitchFamily="34" charset="0"/>
              </a:rPr>
              <a:t> και </a:t>
            </a:r>
            <a:r>
              <a:rPr lang="el-GR" i="1" dirty="0" smtClean="0">
                <a:latin typeface="Arial" pitchFamily="34" charset="0"/>
                <a:cs typeface="Arial" pitchFamily="34" charset="0"/>
              </a:rPr>
              <a:t>κατώτερους</a:t>
            </a:r>
            <a:r>
              <a:rPr lang="el-GR" dirty="0" smtClean="0">
                <a:latin typeface="Arial" pitchFamily="34" charset="0"/>
                <a:cs typeface="Arial" pitchFamily="34" charset="0"/>
              </a:rPr>
              <a:t>, διακρινόμενοι είτε από το χρώμα του δέρματος, την εθνικότητα, τη θρησκεία, το φύλο, είτε από τον σεξουαλικό προσανατολισμό κλπ</a:t>
            </a:r>
            <a:r>
              <a:rPr lang="el-GR" dirty="0" smtClean="0"/>
              <a:t>.</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images.png"/>
          <p:cNvPicPr>
            <a:picLocks noChangeAspect="1"/>
          </p:cNvPicPr>
          <p:nvPr/>
        </p:nvPicPr>
        <p:blipFill>
          <a:blip r:embed="rId2" cstate="print"/>
          <a:stretch>
            <a:fillRect/>
          </a:stretch>
        </p:blipFill>
        <p:spPr>
          <a:xfrm>
            <a:off x="6444208" y="2060848"/>
            <a:ext cx="2143125" cy="2143125"/>
          </a:xfrm>
          <a:prstGeom prst="rect">
            <a:avLst/>
          </a:prstGeom>
        </p:spPr>
      </p:pic>
      <p:sp>
        <p:nvSpPr>
          <p:cNvPr id="2" name="1 - Τίτλος"/>
          <p:cNvSpPr>
            <a:spLocks noGrp="1"/>
          </p:cNvSpPr>
          <p:nvPr>
            <p:ph type="title"/>
          </p:nvPr>
        </p:nvSpPr>
        <p:spPr/>
        <p:txBody>
          <a:bodyPr/>
          <a:lstStyle/>
          <a:p>
            <a:r>
              <a:rPr lang="el-GR" dirty="0" smtClean="0"/>
              <a:t>Τα είδη του ρατσισμού </a:t>
            </a:r>
            <a:endParaRPr lang="el-GR" dirty="0"/>
          </a:p>
        </p:txBody>
      </p:sp>
      <p:sp>
        <p:nvSpPr>
          <p:cNvPr id="3" name="2 - Θέση περιεχομένου"/>
          <p:cNvSpPr>
            <a:spLocks noGrp="1"/>
          </p:cNvSpPr>
          <p:nvPr>
            <p:ph idx="1"/>
          </p:nvPr>
        </p:nvSpPr>
        <p:spPr/>
        <p:txBody>
          <a:bodyPr/>
          <a:lstStyle/>
          <a:p>
            <a:pPr>
              <a:buFont typeface="Arial" pitchFamily="34" charset="0"/>
              <a:buChar char="•"/>
            </a:pPr>
            <a:r>
              <a:rPr lang="el-GR" sz="2800" b="1" dirty="0" smtClean="0">
                <a:latin typeface="Arial" pitchFamily="34" charset="0"/>
                <a:cs typeface="Arial" pitchFamily="34" charset="0"/>
              </a:rPr>
              <a:t>Φυλετικός</a:t>
            </a:r>
          </a:p>
          <a:p>
            <a:pPr>
              <a:buFont typeface="Arial" pitchFamily="34" charset="0"/>
              <a:buChar char="•"/>
            </a:pPr>
            <a:r>
              <a:rPr lang="el-GR" sz="2800" b="1" dirty="0" smtClean="0">
                <a:latin typeface="Arial" pitchFamily="34" charset="0"/>
                <a:cs typeface="Arial" pitchFamily="34" charset="0"/>
              </a:rPr>
              <a:t>Εθνικός</a:t>
            </a:r>
          </a:p>
          <a:p>
            <a:pPr>
              <a:buFont typeface="Arial" pitchFamily="34" charset="0"/>
              <a:buChar char="•"/>
            </a:pPr>
            <a:r>
              <a:rPr lang="el-GR" sz="2800" b="1" dirty="0" smtClean="0">
                <a:latin typeface="Arial" pitchFamily="34" charset="0"/>
                <a:cs typeface="Arial" pitchFamily="34" charset="0"/>
              </a:rPr>
              <a:t>Θρησκευτικός</a:t>
            </a:r>
          </a:p>
          <a:p>
            <a:pPr>
              <a:buFont typeface="Arial" pitchFamily="34" charset="0"/>
              <a:buChar char="•"/>
            </a:pPr>
            <a:r>
              <a:rPr lang="el-GR" sz="2800" b="1" dirty="0" smtClean="0">
                <a:latin typeface="Arial" pitchFamily="34" charset="0"/>
                <a:cs typeface="Arial" pitchFamily="34" charset="0"/>
              </a:rPr>
              <a:t>Πολιτισμικός</a:t>
            </a:r>
          </a:p>
          <a:p>
            <a:pPr>
              <a:buFont typeface="Arial" pitchFamily="34" charset="0"/>
              <a:buChar char="•"/>
            </a:pPr>
            <a:r>
              <a:rPr lang="el-GR" sz="2800" b="1" dirty="0" smtClean="0">
                <a:latin typeface="Arial" pitchFamily="34" charset="0"/>
                <a:cs typeface="Arial" pitchFamily="34" charset="0"/>
              </a:rPr>
              <a:t>Κοινωνικοοικονομικός</a:t>
            </a:r>
          </a:p>
          <a:p>
            <a:pPr>
              <a:buFont typeface="Arial" pitchFamily="34" charset="0"/>
              <a:buChar char="•"/>
            </a:pPr>
            <a:r>
              <a:rPr lang="el-GR" sz="2800" b="1" dirty="0" smtClean="0">
                <a:latin typeface="Arial" pitchFamily="34" charset="0"/>
                <a:cs typeface="Arial" pitchFamily="34" charset="0"/>
              </a:rPr>
              <a:t>Πολιτικός</a:t>
            </a:r>
            <a:endParaRPr lang="el-GR" sz="2800" dirty="0">
              <a:latin typeface="Arial" pitchFamily="34" charset="0"/>
              <a:cs typeface="Arial" pitchFamily="34" charset="0"/>
            </a:endParaRPr>
          </a:p>
        </p:txBody>
      </p:sp>
      <p:pic>
        <p:nvPicPr>
          <p:cNvPr id="5" name="4 - Εικόνα" descr="405554_354349981251809_1869055427_n.jpg"/>
          <p:cNvPicPr>
            <a:picLocks noChangeAspect="1"/>
          </p:cNvPicPr>
          <p:nvPr/>
        </p:nvPicPr>
        <p:blipFill>
          <a:blip r:embed="rId3" cstate="print"/>
          <a:stretch>
            <a:fillRect/>
          </a:stretch>
        </p:blipFill>
        <p:spPr>
          <a:xfrm>
            <a:off x="1043608" y="4869160"/>
            <a:ext cx="4724400" cy="17281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images.jpg"/>
          <p:cNvPicPr>
            <a:picLocks noChangeAspect="1"/>
          </p:cNvPicPr>
          <p:nvPr/>
        </p:nvPicPr>
        <p:blipFill>
          <a:blip r:embed="rId2" cstate="print"/>
          <a:stretch>
            <a:fillRect/>
          </a:stretch>
        </p:blipFill>
        <p:spPr>
          <a:xfrm>
            <a:off x="1043608" y="4869160"/>
            <a:ext cx="4464497" cy="1988840"/>
          </a:xfrm>
          <a:prstGeom prst="rect">
            <a:avLst/>
          </a:prstGeom>
        </p:spPr>
      </p:pic>
      <p:sp>
        <p:nvSpPr>
          <p:cNvPr id="2" name="1 - Τίτλος"/>
          <p:cNvSpPr>
            <a:spLocks noGrp="1"/>
          </p:cNvSpPr>
          <p:nvPr>
            <p:ph type="title"/>
          </p:nvPr>
        </p:nvSpPr>
        <p:spPr/>
        <p:txBody>
          <a:bodyPr/>
          <a:lstStyle/>
          <a:p>
            <a:r>
              <a:rPr lang="el-GR" dirty="0" smtClean="0"/>
              <a:t>Ιστορική αναδρομή</a:t>
            </a:r>
            <a:endParaRPr lang="el-GR" dirty="0"/>
          </a:p>
        </p:txBody>
      </p:sp>
      <p:sp>
        <p:nvSpPr>
          <p:cNvPr id="3" name="2 - Θέση περιεχομένου"/>
          <p:cNvSpPr>
            <a:spLocks noGrp="1"/>
          </p:cNvSpPr>
          <p:nvPr>
            <p:ph idx="1"/>
          </p:nvPr>
        </p:nvSpPr>
        <p:spPr/>
        <p:txBody>
          <a:bodyPr>
            <a:noAutofit/>
          </a:bodyPr>
          <a:lstStyle/>
          <a:p>
            <a:pPr>
              <a:buNone/>
            </a:pPr>
            <a:r>
              <a:rPr lang="el-GR" sz="2400" dirty="0" smtClean="0">
                <a:latin typeface="Arial" pitchFamily="34" charset="0"/>
                <a:cs typeface="Arial" pitchFamily="34" charset="0"/>
              </a:rPr>
              <a:t>Εκδηλώσεις ρατσισμού συναντούμε στην </a:t>
            </a:r>
            <a:r>
              <a:rPr lang="el-GR" sz="2400" dirty="0" smtClean="0">
                <a:latin typeface="Arial" pitchFamily="34" charset="0"/>
                <a:cs typeface="Arial" pitchFamily="34" charset="0"/>
              </a:rPr>
              <a:t>αρχαιότητα                                   με </a:t>
            </a:r>
            <a:r>
              <a:rPr lang="el-GR" sz="2400" dirty="0" smtClean="0">
                <a:latin typeface="Arial" pitchFamily="34" charset="0"/>
                <a:cs typeface="Arial" pitchFamily="34" charset="0"/>
              </a:rPr>
              <a:t>το διαχωρισμό των ανθρώπων σε ελεύθερους και δούλους. </a:t>
            </a:r>
            <a:r>
              <a:rPr lang="el-GR" sz="2400" dirty="0" smtClean="0">
                <a:latin typeface="Arial" pitchFamily="34" charset="0"/>
                <a:cs typeface="Arial" pitchFamily="34" charset="0"/>
              </a:rPr>
              <a:t> Ο </a:t>
            </a:r>
            <a:r>
              <a:rPr lang="el-GR" sz="2400" dirty="0" smtClean="0">
                <a:latin typeface="Arial" pitchFamily="34" charset="0"/>
                <a:cs typeface="Arial" pitchFamily="34" charset="0"/>
              </a:rPr>
              <a:t>ρατσισμός αργότερα κυριάρχησε ως ιδεολογία και χαρακτήρισε ολόκληρες εποχές στη </a:t>
            </a:r>
            <a:r>
              <a:rPr lang="el-GR" sz="2400" dirty="0" smtClean="0">
                <a:latin typeface="Arial" pitchFamily="34" charset="0"/>
                <a:cs typeface="Arial" pitchFamily="34" charset="0"/>
              </a:rPr>
              <a:t>μακραίωνη ιστορία </a:t>
            </a:r>
            <a:r>
              <a:rPr lang="el-GR" sz="2400" dirty="0" smtClean="0">
                <a:latin typeface="Arial" pitchFamily="34" charset="0"/>
                <a:cs typeface="Arial" pitchFamily="34" charset="0"/>
              </a:rPr>
              <a:t>του ανθρώπου (αποικιοκρατία – ναζιστική Γερμανία</a:t>
            </a:r>
            <a:r>
              <a:rPr lang="el-GR" sz="2400" dirty="0" smtClean="0">
                <a:latin typeface="Arial" pitchFamily="34" charset="0"/>
                <a:cs typeface="Arial" pitchFamily="34" charset="0"/>
              </a:rPr>
              <a:t>).</a:t>
            </a:r>
          </a:p>
          <a:p>
            <a:pPr>
              <a:buNone/>
            </a:pPr>
            <a:r>
              <a:rPr lang="el-GR" sz="2400" dirty="0" smtClean="0">
                <a:latin typeface="Arial" pitchFamily="34" charset="0"/>
                <a:cs typeface="Arial" pitchFamily="34" charset="0"/>
              </a:rPr>
              <a:t>Σήμερα</a:t>
            </a:r>
            <a:r>
              <a:rPr lang="el-GR" sz="2400" dirty="0" smtClean="0">
                <a:latin typeface="Arial" pitchFamily="34" charset="0"/>
                <a:cs typeface="Arial" pitchFamily="34" charset="0"/>
              </a:rPr>
              <a:t>, ο ρατσισμός έρχεται να ενισχύσει το γενικότερο κλίμα των αντιθέσεων και συγκρούσεων που κυριαρχεί στις σχέσεις μεταξύ των ανθρώπων.</a:t>
            </a:r>
          </a:p>
          <a:p>
            <a:pPr>
              <a:buNone/>
            </a:pPr>
            <a:r>
              <a:rPr lang="el-GR" dirty="0" smtClean="0"/>
              <a:t/>
            </a:r>
            <a:br>
              <a:rPr lang="el-GR" dirty="0" smtClean="0"/>
            </a:br>
            <a:endParaRPr lang="el-GR" dirty="0" smtClean="0"/>
          </a:p>
          <a:p>
            <a:pPr>
              <a:buNone/>
            </a:pPr>
            <a:r>
              <a:rPr lang="el-GR" dirty="0" smtClean="0"/>
              <a:t/>
            </a:r>
            <a:br>
              <a:rPr lang="el-GR" dirty="0" smtClean="0"/>
            </a:b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Τα αίτια του ρατσισμού </a:t>
            </a:r>
            <a:endParaRPr lang="el-GR" dirty="0"/>
          </a:p>
        </p:txBody>
      </p:sp>
      <p:sp>
        <p:nvSpPr>
          <p:cNvPr id="3" name="2 - Θέση περιεχομένου"/>
          <p:cNvSpPr>
            <a:spLocks noGrp="1"/>
          </p:cNvSpPr>
          <p:nvPr>
            <p:ph idx="1"/>
          </p:nvPr>
        </p:nvSpPr>
        <p:spPr/>
        <p:txBody>
          <a:bodyPr>
            <a:normAutofit fontScale="25000" lnSpcReduction="20000"/>
          </a:bodyPr>
          <a:lstStyle/>
          <a:p>
            <a:pPr algn="just">
              <a:buNone/>
            </a:pPr>
            <a:r>
              <a:rPr lang="el-GR" sz="7200" b="1" dirty="0" smtClean="0">
                <a:latin typeface="Arial" pitchFamily="34" charset="0"/>
                <a:cs typeface="Arial" pitchFamily="34" charset="0"/>
              </a:rPr>
              <a:t>1. </a:t>
            </a:r>
            <a:r>
              <a:rPr lang="el-GR" sz="7200" dirty="0" smtClean="0">
                <a:latin typeface="Arial" pitchFamily="34" charset="0"/>
                <a:cs typeface="Arial" pitchFamily="34" charset="0"/>
              </a:rPr>
              <a:t>Ένα από τα σημαντικότερα </a:t>
            </a:r>
            <a:r>
              <a:rPr lang="el-GR" sz="7200" dirty="0" smtClean="0">
                <a:latin typeface="Arial" pitchFamily="34" charset="0"/>
                <a:cs typeface="Arial" pitchFamily="34" charset="0"/>
              </a:rPr>
              <a:t>αίτια, που </a:t>
            </a:r>
            <a:r>
              <a:rPr lang="el-GR" sz="7200" dirty="0" smtClean="0">
                <a:latin typeface="Arial" pitchFamily="34" charset="0"/>
                <a:cs typeface="Arial" pitchFamily="34" charset="0"/>
              </a:rPr>
              <a:t>καλλιεργεί και θρέφει το φαινόμενο του ρατσισμού, είναι το χαμηλό πνευματικό και μορφωτικό επίπεδο πολλών ανθρώπων. Η πνευματική ρηχότητα εμποδίζει τον άνθρωπο να προσεγγίσει ηθικά και συναισθηματικά τους συνανθρώπους του μέσα από τις αρχές του ανθρωπισμού και ενισχύει την ανισότητα και την κυριαρχία του ισχυρού.</a:t>
            </a:r>
          </a:p>
          <a:p>
            <a:pPr algn="just">
              <a:buNone/>
            </a:pPr>
            <a:r>
              <a:rPr lang="el-GR" sz="7200" b="1" dirty="0" smtClean="0">
                <a:latin typeface="Arial" pitchFamily="34" charset="0"/>
                <a:cs typeface="Arial" pitchFamily="34" charset="0"/>
              </a:rPr>
              <a:t>2. </a:t>
            </a:r>
            <a:r>
              <a:rPr lang="el-GR" sz="7200" dirty="0" smtClean="0">
                <a:latin typeface="Arial" pitchFamily="34" charset="0"/>
                <a:cs typeface="Arial" pitchFamily="34" charset="0"/>
              </a:rPr>
              <a:t>Οι προκαταλήψεις απέναντι σε ομάδες ανθρώπων ενισχύουν την ιδεολογία του ρατσισμού. Οι προκαταλήψεις αυτές εξαρτώνται από το πνευματικό επίπεδο των ατόμων.</a:t>
            </a:r>
          </a:p>
          <a:p>
            <a:pPr algn="just">
              <a:buNone/>
            </a:pPr>
            <a:r>
              <a:rPr lang="el-GR" sz="7200" b="1" dirty="0" smtClean="0">
                <a:latin typeface="Arial" pitchFamily="34" charset="0"/>
                <a:cs typeface="Arial" pitchFamily="34" charset="0"/>
              </a:rPr>
              <a:t>4</a:t>
            </a:r>
            <a:r>
              <a:rPr lang="el-GR" sz="7200" b="1" dirty="0" smtClean="0">
                <a:latin typeface="Arial" pitchFamily="34" charset="0"/>
                <a:cs typeface="Arial" pitchFamily="34" charset="0"/>
              </a:rPr>
              <a:t>. </a:t>
            </a:r>
            <a:r>
              <a:rPr lang="el-GR" sz="7200" dirty="0" smtClean="0">
                <a:latin typeface="Arial" pitchFamily="34" charset="0"/>
                <a:cs typeface="Arial" pitchFamily="34" charset="0"/>
              </a:rPr>
              <a:t>Στη σημερινή εποχή οι ανταγωνιστικές τάσεις χαρακτηρίζουν τις σχέσεις μεταξύ των ανθρώπων και πολύ συχνά οδηγούν στη ζήλια, στο μίσος, γεγονός που βοηθά στην υιοθέτηση ρατσιστικών αντιλήψεων.</a:t>
            </a:r>
          </a:p>
          <a:p>
            <a:pPr algn="just">
              <a:buNone/>
            </a:pPr>
            <a:r>
              <a:rPr lang="el-GR" sz="7200" b="1" dirty="0" smtClean="0">
                <a:latin typeface="Arial" pitchFamily="34" charset="0"/>
                <a:cs typeface="Arial" pitchFamily="34" charset="0"/>
              </a:rPr>
              <a:t>5. </a:t>
            </a:r>
            <a:r>
              <a:rPr lang="el-GR" sz="7200" dirty="0" smtClean="0">
                <a:latin typeface="Arial" pitchFamily="34" charset="0"/>
                <a:cs typeface="Arial" pitchFamily="34" charset="0"/>
              </a:rPr>
              <a:t>Η δημιουργία συμπλεγμάτων κατωτερότητας ή ανωτερότητας αποτελεί μια άλλη σημαντική αιτία ρατσισμού. Ορισμένοι άνθρωποι, προσπαθώντας να καλύψουν δικές τους ατέλειες και ελαττώματα, που οφείλονται στην ασταθή προσωπικότητά τους, υποβιβάζουν τους άλλους για να υπερυψωθούν οι ίδιοι.</a:t>
            </a:r>
          </a:p>
          <a:p>
            <a:pPr algn="just">
              <a:buNone/>
            </a:pPr>
            <a:r>
              <a:rPr lang="el-GR" sz="7200" b="1" dirty="0" smtClean="0">
                <a:latin typeface="Arial" pitchFamily="34" charset="0"/>
                <a:cs typeface="Arial" pitchFamily="34" charset="0"/>
              </a:rPr>
              <a:t>6. </a:t>
            </a:r>
            <a:r>
              <a:rPr lang="el-GR" sz="7200" dirty="0" smtClean="0">
                <a:latin typeface="Arial" pitchFamily="34" charset="0"/>
                <a:cs typeface="Arial" pitchFamily="34" charset="0"/>
              </a:rPr>
              <a:t>Η έλλειψη σεβασμού μεταξύ των ανθρώπων και γενικά καλλιέργειας των ανθρωπιστικών αξιών, ενισχύει τον κοινωνικό ρατσισμό.</a:t>
            </a:r>
          </a:p>
          <a:p>
            <a:pPr>
              <a:buNone/>
            </a:pP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Συνέπειες του ρατσισμού </a:t>
            </a:r>
            <a:endParaRPr lang="el-GR" dirty="0"/>
          </a:p>
        </p:txBody>
      </p:sp>
      <p:sp>
        <p:nvSpPr>
          <p:cNvPr id="3" name="2 - Θέση περιεχομένου"/>
          <p:cNvSpPr>
            <a:spLocks noGrp="1"/>
          </p:cNvSpPr>
          <p:nvPr>
            <p:ph idx="1"/>
          </p:nvPr>
        </p:nvSpPr>
        <p:spPr>
          <a:xfrm>
            <a:off x="1043608" y="1447800"/>
            <a:ext cx="8100392" cy="5077544"/>
          </a:xfrm>
        </p:spPr>
        <p:txBody>
          <a:bodyPr>
            <a:normAutofit fontScale="25000" lnSpcReduction="20000"/>
          </a:bodyPr>
          <a:lstStyle/>
          <a:p>
            <a:pPr>
              <a:buNone/>
            </a:pPr>
            <a:r>
              <a:rPr lang="el-GR" sz="7600" b="1" dirty="0" smtClean="0">
                <a:latin typeface="Arial" pitchFamily="34" charset="0"/>
                <a:cs typeface="Arial" pitchFamily="34" charset="0"/>
              </a:rPr>
              <a:t>1. </a:t>
            </a:r>
            <a:r>
              <a:rPr lang="el-GR" sz="7600" dirty="0" smtClean="0">
                <a:latin typeface="Arial" pitchFamily="34" charset="0"/>
                <a:cs typeface="Arial" pitchFamily="34" charset="0"/>
              </a:rPr>
              <a:t>Παραβιάζει </a:t>
            </a:r>
            <a:r>
              <a:rPr lang="el-GR" sz="7600" dirty="0" smtClean="0">
                <a:latin typeface="Arial" pitchFamily="34" charset="0"/>
                <a:cs typeface="Arial" pitchFamily="34" charset="0"/>
              </a:rPr>
              <a:t>τα ανθρώπινα </a:t>
            </a:r>
            <a:r>
              <a:rPr lang="el-GR" sz="7600" dirty="0" smtClean="0">
                <a:latin typeface="Arial" pitchFamily="34" charset="0"/>
                <a:cs typeface="Arial" pitchFamily="34" charset="0"/>
              </a:rPr>
              <a:t>δικαιώματα, τις ατομικές </a:t>
            </a:r>
            <a:r>
              <a:rPr lang="el-GR" sz="7600" dirty="0" smtClean="0">
                <a:latin typeface="Arial" pitchFamily="34" charset="0"/>
                <a:cs typeface="Arial" pitchFamily="34" charset="0"/>
              </a:rPr>
              <a:t>ελευθερίες που υποστήριξαν όλα τα φωτισμένα πνεύματα της ιστορίας. Με αυτόν τον τρόπο προσβάλλει την ανθρώπινη προσωπικότητα.</a:t>
            </a:r>
          </a:p>
          <a:p>
            <a:pPr>
              <a:buNone/>
            </a:pPr>
            <a:r>
              <a:rPr lang="el-GR" sz="7600" b="1" dirty="0" smtClean="0">
                <a:latin typeface="Arial" pitchFamily="34" charset="0"/>
                <a:cs typeface="Arial" pitchFamily="34" charset="0"/>
              </a:rPr>
              <a:t>2.</a:t>
            </a:r>
            <a:r>
              <a:rPr lang="el-GR" sz="7600" dirty="0" smtClean="0">
                <a:latin typeface="Arial" pitchFamily="34" charset="0"/>
                <a:cs typeface="Arial" pitchFamily="34" charset="0"/>
              </a:rPr>
              <a:t>Περιθωριοποιούνται </a:t>
            </a:r>
            <a:r>
              <a:rPr lang="el-GR" sz="7600" dirty="0" smtClean="0">
                <a:latin typeface="Arial" pitchFamily="34" charset="0"/>
                <a:cs typeface="Arial" pitchFamily="34" charset="0"/>
              </a:rPr>
              <a:t>άτομα και ομάδες, με αποτέλεσμα να χάνει η κοινωνία ένα ιδιαίτερα σημαντικό και πολλές φορές ικανό δυναμικό, που θα μπορούσε να συμβάλλει στην ανάπτυξη και ευημερία.</a:t>
            </a:r>
          </a:p>
          <a:p>
            <a:pPr>
              <a:buNone/>
            </a:pPr>
            <a:r>
              <a:rPr lang="el-GR" sz="7600" b="1" dirty="0" smtClean="0">
                <a:latin typeface="Arial" pitchFamily="34" charset="0"/>
                <a:cs typeface="Arial" pitchFamily="34" charset="0"/>
              </a:rPr>
              <a:t>3.</a:t>
            </a:r>
            <a:r>
              <a:rPr lang="el-GR" sz="7600" dirty="0" smtClean="0">
                <a:latin typeface="Arial" pitchFamily="34" charset="0"/>
                <a:cs typeface="Arial" pitchFamily="34" charset="0"/>
              </a:rPr>
              <a:t>Επικρατεί </a:t>
            </a:r>
            <a:r>
              <a:rPr lang="el-GR" sz="7600" dirty="0" smtClean="0">
                <a:latin typeface="Arial" pitchFamily="34" charset="0"/>
                <a:cs typeface="Arial" pitchFamily="34" charset="0"/>
              </a:rPr>
              <a:t>αναξιοκρατία, κοινωνικές ανισότητες, διχόνοια, φαινόμενα που δυναμιτίζουν την εύρυθμη λειτουργία της κοινωνίας (απώλεια κοινωνικής συνοχής, ομαλότητας).</a:t>
            </a:r>
          </a:p>
          <a:p>
            <a:pPr>
              <a:buNone/>
            </a:pPr>
            <a:r>
              <a:rPr lang="el-GR" sz="7600" b="1" dirty="0" smtClean="0">
                <a:latin typeface="Arial" pitchFamily="34" charset="0"/>
                <a:cs typeface="Arial" pitchFamily="34" charset="0"/>
              </a:rPr>
              <a:t>4.</a:t>
            </a:r>
            <a:r>
              <a:rPr lang="el-GR" sz="7600" dirty="0" smtClean="0">
                <a:latin typeface="Arial" pitchFamily="34" charset="0"/>
                <a:cs typeface="Arial" pitchFamily="34" charset="0"/>
              </a:rPr>
              <a:t>Ξεσπούν </a:t>
            </a:r>
            <a:r>
              <a:rPr lang="el-GR" sz="7600" dirty="0" smtClean="0">
                <a:latin typeface="Arial" pitchFamily="34" charset="0"/>
                <a:cs typeface="Arial" pitchFamily="34" charset="0"/>
              </a:rPr>
              <a:t>συγκρούσεις, εκδηλώνονται ταραχές, κυριαρχεί η βία, που «πληγώνει» την έννοια και την αξία του πολιτισμένου ανθρώπου.</a:t>
            </a:r>
          </a:p>
          <a:p>
            <a:pPr>
              <a:buNone/>
            </a:pPr>
            <a:r>
              <a:rPr lang="el-GR" sz="7600" b="1" dirty="0" smtClean="0">
                <a:latin typeface="Arial" pitchFamily="34" charset="0"/>
                <a:cs typeface="Arial" pitchFamily="34" charset="0"/>
              </a:rPr>
              <a:t>5.</a:t>
            </a:r>
            <a:r>
              <a:rPr lang="el-GR" sz="7600" dirty="0" smtClean="0">
                <a:latin typeface="Arial" pitchFamily="34" charset="0"/>
                <a:cs typeface="Arial" pitchFamily="34" charset="0"/>
              </a:rPr>
              <a:t>Διευρύνεται </a:t>
            </a:r>
            <a:r>
              <a:rPr lang="el-GR" sz="7600" dirty="0" smtClean="0">
                <a:latin typeface="Arial" pitchFamily="34" charset="0"/>
                <a:cs typeface="Arial" pitchFamily="34" charset="0"/>
              </a:rPr>
              <a:t>το χάσμα μεταξύ των πλουσίων και φτωχών. Δημιουργεί άθλιες συνθήκες διαβίωσης, και οδηγεί στην ανεργία και το χαμηλό βιοτικό επίπεδο, ένα, μεγάλο τμήμα του πληθυσμού. Έτσι πολλοί ωθούνται στην εγκληματικότητα και τα ναρκωτικά. Οι άνθρωποι χωρίζονται σε τάξεις «ισχυρών» και «αδυνάτων», «ανωτέρων» και κατωτέρων ανθρώπων.</a:t>
            </a:r>
          </a:p>
          <a:p>
            <a:pPr>
              <a:buNone/>
            </a:pPr>
            <a:r>
              <a:rPr lang="el-GR" sz="7600" b="1" dirty="0" smtClean="0">
                <a:latin typeface="Arial" pitchFamily="34" charset="0"/>
                <a:cs typeface="Arial" pitchFamily="34" charset="0"/>
              </a:rPr>
              <a:t>6.</a:t>
            </a:r>
            <a:r>
              <a:rPr lang="el-GR" sz="7600" dirty="0" smtClean="0">
                <a:latin typeface="Arial" pitchFamily="34" charset="0"/>
                <a:cs typeface="Arial" pitchFamily="34" charset="0"/>
              </a:rPr>
              <a:t>Συντελεί </a:t>
            </a:r>
            <a:r>
              <a:rPr lang="el-GR" sz="7600" dirty="0" smtClean="0">
                <a:latin typeface="Arial" pitchFamily="34" charset="0"/>
                <a:cs typeface="Arial" pitchFamily="34" charset="0"/>
              </a:rPr>
              <a:t>στην εκμετάλλευση και την υποδούλωση των ανθρώπων και των λαών.</a:t>
            </a:r>
          </a:p>
          <a:p>
            <a:pPr>
              <a:buNone/>
            </a:pPr>
            <a:r>
              <a:rPr lang="el-GR" sz="7600" b="1" dirty="0" smtClean="0">
                <a:latin typeface="Arial" pitchFamily="34" charset="0"/>
                <a:cs typeface="Arial" pitchFamily="34" charset="0"/>
              </a:rPr>
              <a:t>7.</a:t>
            </a:r>
            <a:r>
              <a:rPr lang="el-GR" sz="7600" b="1" dirty="0" smtClean="0">
                <a:latin typeface="Arial" pitchFamily="34" charset="0"/>
                <a:cs typeface="Arial" pitchFamily="34" charset="0"/>
              </a:rPr>
              <a:t> </a:t>
            </a:r>
            <a:r>
              <a:rPr lang="el-GR" sz="7600" dirty="0" smtClean="0">
                <a:latin typeface="Arial" pitchFamily="34" charset="0"/>
                <a:cs typeface="Arial" pitchFamily="34" charset="0"/>
              </a:rPr>
              <a:t>Δημιουργεί «χωριστή </a:t>
            </a:r>
            <a:r>
              <a:rPr lang="el-GR" sz="7600" dirty="0" smtClean="0">
                <a:latin typeface="Arial" pitchFamily="34" charset="0"/>
                <a:cs typeface="Arial" pitchFamily="34" charset="0"/>
              </a:rPr>
              <a:t>συμβίωση» των </a:t>
            </a:r>
            <a:r>
              <a:rPr lang="el-GR" sz="7600" dirty="0" smtClean="0">
                <a:latin typeface="Arial" pitchFamily="34" charset="0"/>
                <a:cs typeface="Arial" pitchFamily="34" charset="0"/>
              </a:rPr>
              <a:t>κατοίκων ενός κράτους.</a:t>
            </a:r>
          </a:p>
          <a:p>
            <a:pPr>
              <a:buNone/>
            </a:pP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images (1).jpg"/>
          <p:cNvPicPr>
            <a:picLocks noChangeAspect="1"/>
          </p:cNvPicPr>
          <p:nvPr/>
        </p:nvPicPr>
        <p:blipFill>
          <a:blip r:embed="rId2" cstate="print"/>
          <a:stretch>
            <a:fillRect/>
          </a:stretch>
        </p:blipFill>
        <p:spPr>
          <a:xfrm>
            <a:off x="5724128" y="4437112"/>
            <a:ext cx="3419872" cy="2420888"/>
          </a:xfrm>
          <a:prstGeom prst="rect">
            <a:avLst/>
          </a:prstGeom>
        </p:spPr>
      </p:pic>
      <p:sp>
        <p:nvSpPr>
          <p:cNvPr id="2" name="1 - Τίτλος"/>
          <p:cNvSpPr>
            <a:spLocks noGrp="1"/>
          </p:cNvSpPr>
          <p:nvPr>
            <p:ph type="title"/>
          </p:nvPr>
        </p:nvSpPr>
        <p:spPr/>
        <p:txBody>
          <a:bodyPr>
            <a:normAutofit fontScale="90000"/>
          </a:bodyPr>
          <a:lstStyle/>
          <a:p>
            <a:r>
              <a:rPr lang="el-GR" sz="3300" dirty="0" smtClean="0">
                <a:latin typeface="Arial" pitchFamily="34" charset="0"/>
                <a:cs typeface="Arial" pitchFamily="34" charset="0"/>
              </a:rPr>
              <a:t>Αντι-ρατσιστικές οργανώσεις στην Ελλάδα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buNone/>
            </a:pPr>
            <a:r>
              <a:rPr lang="el-GR" sz="2200" dirty="0" smtClean="0"/>
              <a:t>Στην Ελλάδα υπάρχει το εθνικό Παρατηρητήριο του Ρατσισμού και της Ξενοφοβίας (Ένωση-ΚΕΜΟ).Φορείς υλοποίησης του παραπάνω κέντρου 	</a:t>
            </a:r>
          </a:p>
          <a:p>
            <a:pPr>
              <a:buNone/>
            </a:pPr>
            <a:r>
              <a:rPr lang="el-GR" sz="2200" dirty="0" smtClean="0"/>
              <a:t> είναι</a:t>
            </a:r>
            <a:r>
              <a:rPr lang="el-GR" sz="2200" dirty="0" smtClean="0"/>
              <a:t>:</a:t>
            </a:r>
          </a:p>
          <a:p>
            <a:pPr algn="just"/>
            <a:r>
              <a:rPr lang="el-GR" sz="2000" dirty="0" smtClean="0">
                <a:latin typeface="Arial" pitchFamily="34" charset="0"/>
                <a:cs typeface="Arial" pitchFamily="34" charset="0"/>
              </a:rPr>
              <a:t>Η Ελληνική Ένωση για τα δικαιώματα του ανθρώπου </a:t>
            </a:r>
          </a:p>
          <a:p>
            <a:pPr algn="just"/>
            <a:r>
              <a:rPr lang="el-GR" sz="2000" dirty="0" smtClean="0">
                <a:latin typeface="Arial" pitchFamily="34" charset="0"/>
                <a:cs typeface="Arial" pitchFamily="34" charset="0"/>
              </a:rPr>
              <a:t>Το ΚΕΜΟ (Κέντρο Ερευνών Μειονοτικών Ομάδων)</a:t>
            </a:r>
          </a:p>
          <a:p>
            <a:pPr algn="just"/>
            <a:r>
              <a:rPr lang="el-GR" sz="2000" dirty="0" smtClean="0">
                <a:latin typeface="Arial" pitchFamily="34" charset="0"/>
                <a:cs typeface="Arial" pitchFamily="34" charset="0"/>
              </a:rPr>
              <a:t>Το Ινστιτούτο για τα Δικαιώματα την ισότητα και την Ετερότητα i-RED (Institute for Rights Equality &amp; Diversity</a:t>
            </a:r>
          </a:p>
          <a:p>
            <a:pPr algn="just"/>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9627219977680807078.jpg"/>
          <p:cNvPicPr>
            <a:picLocks noChangeAspect="1"/>
          </p:cNvPicPr>
          <p:nvPr/>
        </p:nvPicPr>
        <p:blipFill>
          <a:blip r:embed="rId2" cstate="print"/>
          <a:stretch>
            <a:fillRect/>
          </a:stretch>
        </p:blipFill>
        <p:spPr>
          <a:xfrm>
            <a:off x="1043608" y="0"/>
            <a:ext cx="8100392" cy="6858000"/>
          </a:xfrm>
          <a:prstGeom prst="rect">
            <a:avLst/>
          </a:prstGeom>
        </p:spPr>
      </p:pic>
      <p:sp>
        <p:nvSpPr>
          <p:cNvPr id="2" name="1 - Τίτλος"/>
          <p:cNvSpPr>
            <a:spLocks noGrp="1"/>
          </p:cNvSpPr>
          <p:nvPr>
            <p:ph type="title"/>
          </p:nvPr>
        </p:nvSpPr>
        <p:spPr/>
        <p:txBody>
          <a:bodyPr>
            <a:normAutofit/>
          </a:bodyPr>
          <a:lstStyle/>
          <a:p>
            <a:r>
              <a:rPr lang="el-GR" b="1" dirty="0" smtClean="0">
                <a:solidFill>
                  <a:schemeClr val="accent1">
                    <a:lumMod val="20000"/>
                    <a:lumOff val="80000"/>
                  </a:schemeClr>
                </a:solidFill>
              </a:rPr>
              <a:t>Τρόποι Αντιμετώπισης </a:t>
            </a:r>
            <a:endParaRPr lang="el-GR" dirty="0">
              <a:solidFill>
                <a:schemeClr val="accent1">
                  <a:lumMod val="20000"/>
                  <a:lumOff val="80000"/>
                </a:schemeClr>
              </a:solidFill>
            </a:endParaRPr>
          </a:p>
        </p:txBody>
      </p:sp>
      <p:sp>
        <p:nvSpPr>
          <p:cNvPr id="3" name="2 - Θέση περιεχομένου"/>
          <p:cNvSpPr>
            <a:spLocks noGrp="1"/>
          </p:cNvSpPr>
          <p:nvPr>
            <p:ph idx="1"/>
          </p:nvPr>
        </p:nvSpPr>
        <p:spPr>
          <a:xfrm>
            <a:off x="1043608" y="1447800"/>
            <a:ext cx="7416824" cy="4800600"/>
          </a:xfrm>
        </p:spPr>
        <p:txBody>
          <a:bodyPr>
            <a:normAutofit fontScale="25000" lnSpcReduction="20000"/>
          </a:bodyPr>
          <a:lstStyle/>
          <a:p>
            <a:r>
              <a:rPr lang="el-GR" sz="6400" b="1" dirty="0" smtClean="0">
                <a:solidFill>
                  <a:schemeClr val="accent1">
                    <a:lumMod val="20000"/>
                    <a:lumOff val="80000"/>
                  </a:schemeClr>
                </a:solidFill>
                <a:latin typeface="Arial" pitchFamily="34" charset="0"/>
                <a:cs typeface="Arial" pitchFamily="34" charset="0"/>
              </a:rPr>
              <a:t>1. </a:t>
            </a:r>
            <a:r>
              <a:rPr lang="el-GR" sz="6400" dirty="0" smtClean="0">
                <a:solidFill>
                  <a:schemeClr val="accent1">
                    <a:lumMod val="20000"/>
                    <a:lumOff val="80000"/>
                  </a:schemeClr>
                </a:solidFill>
                <a:latin typeface="Arial" pitchFamily="34" charset="0"/>
                <a:cs typeface="Arial" pitchFamily="34" charset="0"/>
              </a:rPr>
              <a:t>Οι γονείς στο στενό περιβάλλον της οικογένειας πρέπει να διαποτίζουν τα παιδιά τους με ανθρωπιστικές αρχές. Έτσι, το άτομο από τη νεαρή ηλικία θα μαθαίνει να σέβεται το συνάνθρωπό του σαν ύπαρξη και σαν προσωπικότητα.</a:t>
            </a:r>
          </a:p>
          <a:p>
            <a:r>
              <a:rPr lang="el-GR" sz="6400" b="1" dirty="0" smtClean="0">
                <a:solidFill>
                  <a:schemeClr val="accent1">
                    <a:lumMod val="20000"/>
                    <a:lumOff val="80000"/>
                  </a:schemeClr>
                </a:solidFill>
                <a:latin typeface="Arial" pitchFamily="34" charset="0"/>
                <a:cs typeface="Arial" pitchFamily="34" charset="0"/>
              </a:rPr>
              <a:t>2. </a:t>
            </a:r>
            <a:r>
              <a:rPr lang="el-GR" sz="6400" dirty="0" smtClean="0">
                <a:solidFill>
                  <a:schemeClr val="accent1">
                    <a:lumMod val="20000"/>
                    <a:lumOff val="80000"/>
                  </a:schemeClr>
                </a:solidFill>
                <a:latin typeface="Arial" pitchFamily="34" charset="0"/>
                <a:cs typeface="Arial" pitchFamily="34" charset="0"/>
              </a:rPr>
              <a:t>Η ανθρωπιστική παιδεία είναι δυνατό να συμβάλλει στη στενότερη επικοινωνία και συνεργασία μεταξύ των ανθρώπων ανεξαρτήτου χρώματος, φύλου, καταγωγής, επαγγέλματος. Η πνευματική καλλιέργεια θα μας απομακρύνει από το φανατισμό και τις προκαταλήψεις, βοηθώντας στο να επανατοποθετήσουμε σε σωστότερες και δικαιότερες βάσεις τις σχέσεις με τους συνανθρώπους μας (συνειδητοποίηση της αξίας άνθρωπος).</a:t>
            </a:r>
          </a:p>
          <a:p>
            <a:r>
              <a:rPr lang="el-GR" sz="6400" b="1" dirty="0" smtClean="0">
                <a:solidFill>
                  <a:schemeClr val="accent1">
                    <a:lumMod val="20000"/>
                    <a:lumOff val="80000"/>
                  </a:schemeClr>
                </a:solidFill>
                <a:latin typeface="Arial" pitchFamily="34" charset="0"/>
                <a:cs typeface="Arial" pitchFamily="34" charset="0"/>
              </a:rPr>
              <a:t>3. </a:t>
            </a:r>
            <a:r>
              <a:rPr lang="el-GR" sz="6400" dirty="0" smtClean="0">
                <a:solidFill>
                  <a:schemeClr val="accent1">
                    <a:lumMod val="20000"/>
                    <a:lumOff val="80000"/>
                  </a:schemeClr>
                </a:solidFill>
                <a:latin typeface="Arial" pitchFamily="34" charset="0"/>
                <a:cs typeface="Arial" pitchFamily="34" charset="0"/>
              </a:rPr>
              <a:t>Απαιτείται η ενεργοποίηση των πνευματικών ανθρώπων, ώστε να αγωνιστούν για την κατάργηση των φυλετικών διακρίσεων, στις χώρες που υπάρχουν.</a:t>
            </a:r>
          </a:p>
          <a:p>
            <a:r>
              <a:rPr lang="el-GR" sz="6400" b="1" dirty="0" smtClean="0">
                <a:solidFill>
                  <a:schemeClr val="accent1">
                    <a:lumMod val="20000"/>
                    <a:lumOff val="80000"/>
                  </a:schemeClr>
                </a:solidFill>
                <a:latin typeface="Arial" pitchFamily="34" charset="0"/>
                <a:cs typeface="Arial" pitchFamily="34" charset="0"/>
              </a:rPr>
              <a:t>4. </a:t>
            </a:r>
            <a:r>
              <a:rPr lang="el-GR" sz="6400" dirty="0" smtClean="0">
                <a:solidFill>
                  <a:schemeClr val="accent1">
                    <a:lumMod val="20000"/>
                    <a:lumOff val="80000"/>
                  </a:schemeClr>
                </a:solidFill>
                <a:latin typeface="Arial" pitchFamily="34" charset="0"/>
                <a:cs typeface="Arial" pitchFamily="34" charset="0"/>
              </a:rPr>
              <a:t>Θα πρέπει να υπάρξει επίσης μια δικαιότερη κοινωνική πολιτική, που δε θα κάνει καμιά διάκριση μεταξύ των ανθρώπων, αλλά θα παρέχει σε όλους ίσες ευκαιρίες στον τομέα της απασχόλησης, της εφαρμογής των νόμων και γενικά σε κάθε εκδήλωση της ανθρώπινης δραστηριότητας που καθορίζεται από τις σχέσεις κράτους – πολίτη.</a:t>
            </a:r>
          </a:p>
          <a:p>
            <a:r>
              <a:rPr lang="el-GR" sz="6400" b="1" dirty="0" smtClean="0">
                <a:solidFill>
                  <a:schemeClr val="accent1">
                    <a:lumMod val="20000"/>
                    <a:lumOff val="80000"/>
                  </a:schemeClr>
                </a:solidFill>
                <a:latin typeface="Arial" pitchFamily="34" charset="0"/>
                <a:cs typeface="Arial" pitchFamily="34" charset="0"/>
              </a:rPr>
              <a:t>5. </a:t>
            </a:r>
            <a:r>
              <a:rPr lang="el-GR" sz="6400" dirty="0" smtClean="0">
                <a:solidFill>
                  <a:schemeClr val="accent1">
                    <a:lumMod val="20000"/>
                    <a:lumOff val="80000"/>
                  </a:schemeClr>
                </a:solidFill>
                <a:latin typeface="Arial" pitchFamily="34" charset="0"/>
                <a:cs typeface="Arial" pitchFamily="34" charset="0"/>
              </a:rPr>
              <a:t>Ευαισθητοποίηση όλων των κρατών σε παγκόσμια κλίμακα πάνω σε θέματα σεβασμού των ανθρωπίνων δικαιωμάτων (μειονότητες).</a:t>
            </a:r>
          </a:p>
          <a:p>
            <a:r>
              <a:rPr lang="el-GR" sz="6400" b="1" dirty="0" smtClean="0">
                <a:solidFill>
                  <a:schemeClr val="accent1">
                    <a:lumMod val="20000"/>
                    <a:lumOff val="80000"/>
                  </a:schemeClr>
                </a:solidFill>
                <a:latin typeface="Arial" pitchFamily="34" charset="0"/>
                <a:cs typeface="Arial" pitchFamily="34" charset="0"/>
              </a:rPr>
              <a:t>6. </a:t>
            </a:r>
            <a:r>
              <a:rPr lang="el-GR" sz="6400" dirty="0" smtClean="0">
                <a:solidFill>
                  <a:schemeClr val="accent1">
                    <a:lumMod val="20000"/>
                    <a:lumOff val="80000"/>
                  </a:schemeClr>
                </a:solidFill>
                <a:latin typeface="Arial" pitchFamily="34" charset="0"/>
                <a:cs typeface="Arial" pitchFamily="34" charset="0"/>
              </a:rPr>
              <a:t>Υλική και ηθική βοήθεια στους λαούς που καταπιέζονται από το ρατσισμό.</a:t>
            </a:r>
          </a:p>
          <a:p>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αρχείο λήψης.png"/>
          <p:cNvPicPr>
            <a:picLocks noChangeAspect="1"/>
          </p:cNvPicPr>
          <p:nvPr/>
        </p:nvPicPr>
        <p:blipFill>
          <a:blip r:embed="rId2" cstate="print"/>
          <a:stretch>
            <a:fillRect/>
          </a:stretch>
        </p:blipFill>
        <p:spPr>
          <a:xfrm>
            <a:off x="1835696" y="2348880"/>
            <a:ext cx="5768677" cy="1224136"/>
          </a:xfrm>
          <a:prstGeom prst="rect">
            <a:avLst/>
          </a:prstGeom>
        </p:spPr>
      </p:pic>
      <p:sp>
        <p:nvSpPr>
          <p:cNvPr id="2" name="1 - Τίτλος"/>
          <p:cNvSpPr>
            <a:spLocks noGrp="1"/>
          </p:cNvSpPr>
          <p:nvPr>
            <p:ph type="title"/>
          </p:nvPr>
        </p:nvSpPr>
        <p:spPr/>
        <p:txBody>
          <a:bodyPr>
            <a:normAutofit fontScale="90000"/>
          </a:bodyPr>
          <a:lstStyle/>
          <a:p>
            <a:r>
              <a:rPr lang="el-GR" dirty="0" smtClean="0"/>
              <a:t>Κοινωνικό πείραμα της ActionAid</a:t>
            </a:r>
            <a:endParaRPr lang="el-GR" dirty="0"/>
          </a:p>
        </p:txBody>
      </p:sp>
      <p:sp>
        <p:nvSpPr>
          <p:cNvPr id="3" name="2 - Θέση περιεχομένου"/>
          <p:cNvSpPr>
            <a:spLocks noGrp="1"/>
          </p:cNvSpPr>
          <p:nvPr>
            <p:ph idx="1"/>
          </p:nvPr>
        </p:nvSpPr>
        <p:spPr/>
        <p:txBody>
          <a:bodyPr/>
          <a:lstStyle/>
          <a:p>
            <a:pPr>
              <a:buNone/>
            </a:pPr>
            <a:r>
              <a:rPr lang="en-US" dirty="0" smtClean="0"/>
              <a:t>https://youtu.be/NhIaPWvW07o</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TotalTime>
  <Words>299</Words>
  <Application>Microsoft Office PowerPoint</Application>
  <PresentationFormat>Προβολή στην οθόνη (4:3)</PresentationFormat>
  <Paragraphs>47</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Ηλιοστάσιο</vt:lpstr>
      <vt:lpstr>Ρατσισμός</vt:lpstr>
      <vt:lpstr>Τι είναι ο ρατσισμός ;</vt:lpstr>
      <vt:lpstr>Τα είδη του ρατσισμού </vt:lpstr>
      <vt:lpstr>Ιστορική αναδρομή</vt:lpstr>
      <vt:lpstr>Τα αίτια του ρατσισμού </vt:lpstr>
      <vt:lpstr>Οι Συνέπειες του ρατσισμού </vt:lpstr>
      <vt:lpstr>Αντι-ρατσιστικές οργανώσεις στην Ελλάδα </vt:lpstr>
      <vt:lpstr>Τρόποι Αντιμετώπισης </vt:lpstr>
      <vt:lpstr>Κοινωνικό πείραμα της ActionAid</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Ρατσισμός</dc:title>
  <dc:creator>JGATS</dc:creator>
  <cp:lastModifiedBy>JGATS</cp:lastModifiedBy>
  <cp:revision>8</cp:revision>
  <dcterms:created xsi:type="dcterms:W3CDTF">2018-01-09T18:06:40Z</dcterms:created>
  <dcterms:modified xsi:type="dcterms:W3CDTF">2018-01-09T19:28:58Z</dcterms:modified>
</cp:coreProperties>
</file>