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180CC9FC-F248-4609-AE57-F59F6054F08B}" type="datetimeFigureOut">
              <a:rPr lang="el-GR" smtClean="0"/>
              <a:pPr/>
              <a:t>4/1/2018</a:t>
            </a:fld>
            <a:endParaRPr lang="el-GR" dirty="0"/>
          </a:p>
        </p:txBody>
      </p:sp>
      <p:sp>
        <p:nvSpPr>
          <p:cNvPr id="17" name="16 - Θέση υποσέλιδου"/>
          <p:cNvSpPr>
            <a:spLocks noGrp="1"/>
          </p:cNvSpPr>
          <p:nvPr>
            <p:ph type="ftr" sz="quarter" idx="11"/>
          </p:nvPr>
        </p:nvSpPr>
        <p:spPr/>
        <p:txBody>
          <a:bodyPr/>
          <a:lstStyle/>
          <a:p>
            <a:endParaRPr lang="el-GR" dirty="0"/>
          </a:p>
        </p:txBody>
      </p:sp>
      <p:sp>
        <p:nvSpPr>
          <p:cNvPr id="29" name="28 - Θέση αριθμού διαφάνειας"/>
          <p:cNvSpPr>
            <a:spLocks noGrp="1"/>
          </p:cNvSpPr>
          <p:nvPr>
            <p:ph type="sldNum" sz="quarter" idx="12"/>
          </p:nvPr>
        </p:nvSpPr>
        <p:spPr/>
        <p:txBody>
          <a:bodyPr/>
          <a:lstStyle/>
          <a:p>
            <a:fld id="{CF629AFF-68A7-43B7-A2E7-B851C9FCBE72}" type="slidenum">
              <a:rPr lang="el-GR" smtClean="0"/>
              <a:pPr/>
              <a:t>‹#›</a:t>
            </a:fld>
            <a:endParaRPr lang="el-GR" dirty="0"/>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80CC9FC-F248-4609-AE57-F59F6054F08B}" type="datetimeFigureOut">
              <a:rPr lang="el-GR" smtClean="0"/>
              <a:pPr/>
              <a:t>4/1/2018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CF629AFF-68A7-43B7-A2E7-B851C9FCBE72}"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80CC9FC-F248-4609-AE57-F59F6054F08B}" type="datetimeFigureOut">
              <a:rPr lang="el-GR" smtClean="0"/>
              <a:pPr/>
              <a:t>4/1/2018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CF629AFF-68A7-43B7-A2E7-B851C9FCBE72}"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80CC9FC-F248-4609-AE57-F59F6054F08B}" type="datetimeFigureOut">
              <a:rPr lang="el-GR" smtClean="0"/>
              <a:pPr/>
              <a:t>4/1/2018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CF629AFF-68A7-43B7-A2E7-B851C9FCBE72}"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80CC9FC-F248-4609-AE57-F59F6054F08B}" type="datetimeFigureOut">
              <a:rPr lang="el-GR" smtClean="0"/>
              <a:pPr/>
              <a:t>4/1/2018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CF629AFF-68A7-43B7-A2E7-B851C9FCBE72}" type="slidenum">
              <a:rPr lang="el-GR" smtClean="0"/>
              <a:pPr/>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80CC9FC-F248-4609-AE57-F59F6054F08B}" type="datetimeFigureOut">
              <a:rPr lang="el-GR" smtClean="0"/>
              <a:pPr/>
              <a:t>4/1/2018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CF629AFF-68A7-43B7-A2E7-B851C9FCBE72}"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180CC9FC-F248-4609-AE57-F59F6054F08B}" type="datetimeFigureOut">
              <a:rPr lang="el-GR" smtClean="0"/>
              <a:pPr/>
              <a:t>4/1/2018</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CF629AFF-68A7-43B7-A2E7-B851C9FCBE72}"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80CC9FC-F248-4609-AE57-F59F6054F08B}" type="datetimeFigureOut">
              <a:rPr lang="el-GR" smtClean="0"/>
              <a:pPr/>
              <a:t>4/1/2018</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CF629AFF-68A7-43B7-A2E7-B851C9FCBE72}"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80CC9FC-F248-4609-AE57-F59F6054F08B}" type="datetimeFigureOut">
              <a:rPr lang="el-GR" smtClean="0"/>
              <a:pPr/>
              <a:t>4/1/2018</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CF629AFF-68A7-43B7-A2E7-B851C9FCBE72}"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80CC9FC-F248-4609-AE57-F59F6054F08B}" type="datetimeFigureOut">
              <a:rPr lang="el-GR" smtClean="0"/>
              <a:pPr/>
              <a:t>4/1/2018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CF629AFF-68A7-43B7-A2E7-B851C9FCBE72}"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dirty="0"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80CC9FC-F248-4609-AE57-F59F6054F08B}" type="datetimeFigureOut">
              <a:rPr lang="el-GR" smtClean="0"/>
              <a:pPr/>
              <a:t>4/1/2018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CF629AFF-68A7-43B7-A2E7-B851C9FCBE72}"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80CC9FC-F248-4609-AE57-F59F6054F08B}" type="datetimeFigureOut">
              <a:rPr lang="el-GR" smtClean="0"/>
              <a:pPr/>
              <a:t>4/1/2018</a:t>
            </a:fld>
            <a:endParaRPr lang="el-GR" dirty="0"/>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dirty="0"/>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F629AFF-68A7-43B7-A2E7-B851C9FCBE72}"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human_rights_93095.jpg"/>
          <p:cNvPicPr>
            <a:picLocks noChangeAspect="1"/>
          </p:cNvPicPr>
          <p:nvPr/>
        </p:nvPicPr>
        <p:blipFill>
          <a:blip r:embed="rId2"/>
          <a:stretch>
            <a:fillRect/>
          </a:stretch>
        </p:blipFill>
        <p:spPr>
          <a:xfrm>
            <a:off x="1142976" y="1428736"/>
            <a:ext cx="6905625" cy="3929076"/>
          </a:xfrm>
          <a:prstGeom prst="rect">
            <a:avLst/>
          </a:prstGeom>
        </p:spPr>
      </p:pic>
      <p:sp>
        <p:nvSpPr>
          <p:cNvPr id="2" name="1 - Τίτλος"/>
          <p:cNvSpPr>
            <a:spLocks noGrp="1"/>
          </p:cNvSpPr>
          <p:nvPr>
            <p:ph type="ctrTitle"/>
          </p:nvPr>
        </p:nvSpPr>
        <p:spPr>
          <a:xfrm>
            <a:off x="571472" y="0"/>
            <a:ext cx="7772400" cy="1470025"/>
          </a:xfrm>
        </p:spPr>
        <p:txBody>
          <a:bodyPr/>
          <a:lstStyle/>
          <a:p>
            <a:r>
              <a:rPr lang="el-GR" dirty="0" smtClean="0">
                <a:solidFill>
                  <a:schemeClr val="accent1">
                    <a:lumMod val="75000"/>
                  </a:schemeClr>
                </a:solidFill>
              </a:rPr>
              <a:t>Τα</a:t>
            </a:r>
            <a:r>
              <a:rPr lang="el-GR" dirty="0" smtClean="0">
                <a:solidFill>
                  <a:schemeClr val="accent6">
                    <a:lumMod val="75000"/>
                  </a:schemeClr>
                </a:solidFill>
              </a:rPr>
              <a:t> </a:t>
            </a:r>
            <a:r>
              <a:rPr lang="el-GR" dirty="0" smtClean="0">
                <a:solidFill>
                  <a:schemeClr val="accent1">
                    <a:lumMod val="75000"/>
                  </a:schemeClr>
                </a:solidFill>
              </a:rPr>
              <a:t>Ανθρώπινα Δικαιώματα </a:t>
            </a:r>
            <a:endParaRPr lang="el-GR" dirty="0">
              <a:solidFill>
                <a:schemeClr val="accent1">
                  <a:lumMod val="75000"/>
                </a:schemeClr>
              </a:solidFill>
            </a:endParaRPr>
          </a:p>
        </p:txBody>
      </p:sp>
      <p:sp>
        <p:nvSpPr>
          <p:cNvPr id="3" name="2 - Υπότιτλος"/>
          <p:cNvSpPr>
            <a:spLocks noGrp="1"/>
          </p:cNvSpPr>
          <p:nvPr>
            <p:ph type="subTitle" idx="1"/>
          </p:nvPr>
        </p:nvSpPr>
        <p:spPr/>
        <p:txBody>
          <a:bodyPr/>
          <a:lstStyle/>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Ελευθερία σκέψης, συνείδησης και θρησκείας</a:t>
            </a:r>
            <a:br>
              <a:rPr lang="el-GR" dirty="0" smtClean="0"/>
            </a:br>
            <a:endParaRPr lang="el-GR" dirty="0"/>
          </a:p>
        </p:txBody>
      </p:sp>
      <p:sp>
        <p:nvSpPr>
          <p:cNvPr id="3" name="2 - Θέση περιεχομένου"/>
          <p:cNvSpPr>
            <a:spLocks noGrp="1"/>
          </p:cNvSpPr>
          <p:nvPr>
            <p:ph idx="1"/>
          </p:nvPr>
        </p:nvSpPr>
        <p:spPr>
          <a:xfrm>
            <a:off x="457200" y="1600200"/>
            <a:ext cx="5257808" cy="4329130"/>
          </a:xfrm>
        </p:spPr>
        <p:txBody>
          <a:bodyPr>
            <a:noAutofit/>
          </a:bodyPr>
          <a:lstStyle/>
          <a:p>
            <a:r>
              <a:rPr lang="el-GR" sz="1600" dirty="0" smtClean="0"/>
              <a:t>Ελευθερία σκέψης , συνείδησης και θρησκείας είναι στενά συνδεδεμένα δικαιώματα που προστατεύουν την ελευθερία ενός ατόμου ή κοινότητας, δημόσια ή ιδιωτικά, να σκέφτεται και να κατέχει ελεύθερα τις ιδεολογικές πεποιθήσεις του καθώς και να εκδηλώνει τη θρησκεία ή τις πεποιθήσεις του, ατομικά ή από κοινού με άλλους, μέσω της λατρείας, πράξεων ιεροτελεστίας, πρακτικής και διδασκαλίας. Η έννοια είναι γενικώς αναγνωρισμένο ότι συμπεριλαμβάνει επίσης και την ελευθερία κάποιου να αλλαξοθρησκήσει ή να μην πιστεύει σε καμία θρησκεία Η ελευθερία κάποιου να αφήσει ή να σταματήσει την συμμετοχή σε μια θρησκεία ή θρησκευτική ομάδα –σε θρησκευτικούς όρους η επονομαζόμενη «αποστασία»– είναι επίσης ένα θεμελιώδες μέρος της θρησκευτικής ελευθερίας, όπως καλύπτεται από το άρθρο 18 της Οικουμενικής Διακήρυξης των Ανθρωπίνων Δικαιωμάτων.</a:t>
            </a:r>
            <a:endParaRPr lang="el-GR" sz="1600" dirty="0"/>
          </a:p>
        </p:txBody>
      </p:sp>
      <p:pic>
        <p:nvPicPr>
          <p:cNvPr id="4" name="3 - Εικόνα" descr="αρχείο λήψης (5).jpg"/>
          <p:cNvPicPr>
            <a:picLocks noChangeAspect="1"/>
          </p:cNvPicPr>
          <p:nvPr/>
        </p:nvPicPr>
        <p:blipFill>
          <a:blip r:embed="rId2"/>
          <a:stretch>
            <a:fillRect/>
          </a:stretch>
        </p:blipFill>
        <p:spPr>
          <a:xfrm>
            <a:off x="6643702" y="928670"/>
            <a:ext cx="1990725" cy="2357454"/>
          </a:xfrm>
          <a:prstGeom prst="rect">
            <a:avLst/>
          </a:prstGeom>
        </p:spPr>
      </p:pic>
      <p:pic>
        <p:nvPicPr>
          <p:cNvPr id="5" name="4 - Εικόνα" descr="images (4).jpg"/>
          <p:cNvPicPr>
            <a:picLocks noChangeAspect="1"/>
          </p:cNvPicPr>
          <p:nvPr/>
        </p:nvPicPr>
        <p:blipFill>
          <a:blip r:embed="rId3"/>
          <a:stretch>
            <a:fillRect/>
          </a:stretch>
        </p:blipFill>
        <p:spPr>
          <a:xfrm>
            <a:off x="5572132" y="3286124"/>
            <a:ext cx="3028950" cy="1514475"/>
          </a:xfrm>
          <a:prstGeom prst="rect">
            <a:avLst/>
          </a:prstGeom>
        </p:spPr>
      </p:pic>
      <p:pic>
        <p:nvPicPr>
          <p:cNvPr id="6" name="5 - Εικόνα" descr="ανεξιθρησκεία1.jpg"/>
          <p:cNvPicPr>
            <a:picLocks noChangeAspect="1"/>
          </p:cNvPicPr>
          <p:nvPr/>
        </p:nvPicPr>
        <p:blipFill>
          <a:blip r:embed="rId4"/>
          <a:stretch>
            <a:fillRect/>
          </a:stretch>
        </p:blipFill>
        <p:spPr>
          <a:xfrm>
            <a:off x="6500826" y="4714884"/>
            <a:ext cx="2133600" cy="16430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Ελευθερία του λόγου</a:t>
            </a:r>
            <a:endParaRPr lang="el-GR" dirty="0"/>
          </a:p>
        </p:txBody>
      </p:sp>
      <p:sp>
        <p:nvSpPr>
          <p:cNvPr id="3" name="2 - Θέση περιεχομένου"/>
          <p:cNvSpPr>
            <a:spLocks noGrp="1"/>
          </p:cNvSpPr>
          <p:nvPr>
            <p:ph idx="1"/>
          </p:nvPr>
        </p:nvSpPr>
        <p:spPr>
          <a:xfrm>
            <a:off x="0" y="1214422"/>
            <a:ext cx="5929322" cy="4709160"/>
          </a:xfrm>
        </p:spPr>
        <p:txBody>
          <a:bodyPr>
            <a:noAutofit/>
          </a:bodyPr>
          <a:lstStyle/>
          <a:p>
            <a:r>
              <a:rPr lang="el-GR" sz="2400" dirty="0" smtClean="0"/>
              <a:t>Η ελευθερία του λόγου είναι το να μιλάει κανείς ελευθέρως χωρίς να λογοκρίνεται. Ο όρος ελευθερία της έκφρασης χρησιμοποιείται μερικές φορές ως συνώνυμο, αλλά περιλαμβάνει κάθε πράξη αναζήτησης, λήψης και μετάδοσης πληροφοριών ή ιδεών, ανεξαρτήτως του χρησιμοποιούμενου μέσου. Στην πράξη, το δικαίωμα της ελευθερίας του λόγου δεν είναι απόλυτο σε καμία χώρα και διάφορες εκφάνσεις της υπόκεινται σε περιορισμούς, όπως οι λίβελοι, οι συκοφαντίες, οι αισχρολογίες, η παρακίνηση προς </a:t>
            </a:r>
            <a:r>
              <a:rPr lang="el-GR" sz="2400" u="sng" dirty="0" smtClean="0"/>
              <a:t>εγκληματικές πράξεις</a:t>
            </a:r>
            <a:r>
              <a:rPr lang="el-GR" sz="2400" dirty="0" smtClean="0"/>
              <a:t>, κ.λπ.</a:t>
            </a:r>
            <a:endParaRPr lang="el-GR" sz="2400" dirty="0"/>
          </a:p>
        </p:txBody>
      </p:sp>
      <p:pic>
        <p:nvPicPr>
          <p:cNvPr id="4" name="3 - Εικόνα" descr="images (2).jpg"/>
          <p:cNvPicPr>
            <a:picLocks noChangeAspect="1"/>
          </p:cNvPicPr>
          <p:nvPr/>
        </p:nvPicPr>
        <p:blipFill>
          <a:blip r:embed="rId2"/>
          <a:stretch>
            <a:fillRect/>
          </a:stretch>
        </p:blipFill>
        <p:spPr>
          <a:xfrm>
            <a:off x="6286512" y="3643314"/>
            <a:ext cx="2381250" cy="1924050"/>
          </a:xfrm>
          <a:prstGeom prst="rect">
            <a:avLst/>
          </a:prstGeom>
        </p:spPr>
      </p:pic>
      <p:pic>
        <p:nvPicPr>
          <p:cNvPr id="5" name="4 - Εικόνα" descr="images (3).jpg"/>
          <p:cNvPicPr>
            <a:picLocks noChangeAspect="1"/>
          </p:cNvPicPr>
          <p:nvPr/>
        </p:nvPicPr>
        <p:blipFill>
          <a:blip r:embed="rId3"/>
          <a:stretch>
            <a:fillRect/>
          </a:stretch>
        </p:blipFill>
        <p:spPr>
          <a:xfrm>
            <a:off x="6143636" y="1571612"/>
            <a:ext cx="2619375" cy="17430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Υπάρχει σήμερα κάποιος που να αγωνίζεται για τα ανθρώπινα δικαιώματα;</a:t>
            </a:r>
            <a:endParaRPr lang="el-GR" sz="3200" dirty="0"/>
          </a:p>
        </p:txBody>
      </p:sp>
      <p:sp>
        <p:nvSpPr>
          <p:cNvPr id="3" name="2 - Θέση περιεχομένου"/>
          <p:cNvSpPr>
            <a:spLocks noGrp="1"/>
          </p:cNvSpPr>
          <p:nvPr>
            <p:ph idx="1"/>
          </p:nvPr>
        </p:nvSpPr>
        <p:spPr>
          <a:xfrm>
            <a:off x="457200" y="1600200"/>
            <a:ext cx="5472122" cy="4709160"/>
          </a:xfrm>
        </p:spPr>
        <p:txBody>
          <a:bodyPr>
            <a:normAutofit fontScale="92500" lnSpcReduction="10000"/>
          </a:bodyPr>
          <a:lstStyle/>
          <a:p>
            <a:r>
              <a:rPr lang="el-GR" sz="2600" dirty="0" smtClean="0"/>
              <a:t>Στις μέρες μας δυστυχώς τα ανθρώπινα δικαιώματα καταπατούνται. Η </a:t>
            </a:r>
            <a:r>
              <a:rPr lang="el-GR" sz="2600" dirty="0" smtClean="0"/>
              <a:t>παγκοσμιοποίηση </a:t>
            </a:r>
            <a:r>
              <a:rPr lang="el-GR" sz="2600" dirty="0" smtClean="0"/>
              <a:t>αποτελεί την βασικότερη αιτία γι’ αυτό , αφού οι μεγάλες δυνάμεις πατούν πάνω σε αυτήν και προσπαθούν να ελέγξουν ευκολότερα τον κόσμο καταπατώντας κάθε λογής αξίες. Ευτυχώς όμως υπάρχουν ακόμα άνθρωποι που προσπαθούν να θυμήσουν στον κόσμο ότι δεν πρέπει να σταματάμε να αγωνιζόμαστε γα την ελευθερία μας.</a:t>
            </a:r>
            <a:r>
              <a:rPr lang="el-GR" sz="2400" dirty="0" smtClean="0"/>
              <a:t>.</a:t>
            </a:r>
            <a:endParaRPr lang="el-GR" sz="2400" dirty="0"/>
          </a:p>
        </p:txBody>
      </p:sp>
      <p:pic>
        <p:nvPicPr>
          <p:cNvPr id="5" name="4 - Εικόνα" descr="images (13).jpg"/>
          <p:cNvPicPr>
            <a:picLocks noChangeAspect="1"/>
          </p:cNvPicPr>
          <p:nvPr/>
        </p:nvPicPr>
        <p:blipFill>
          <a:blip r:embed="rId2"/>
          <a:stretch>
            <a:fillRect/>
          </a:stretch>
        </p:blipFill>
        <p:spPr>
          <a:xfrm>
            <a:off x="6357950" y="1643050"/>
            <a:ext cx="2143125" cy="21431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Ποια είναι τα ανθρώπινα δικαιώματα;</a:t>
            </a:r>
            <a:endParaRPr lang="el-GR" dirty="0"/>
          </a:p>
        </p:txBody>
      </p:sp>
      <p:sp>
        <p:nvSpPr>
          <p:cNvPr id="3" name="2 - Θέση περιεχομένου"/>
          <p:cNvSpPr>
            <a:spLocks noGrp="1"/>
          </p:cNvSpPr>
          <p:nvPr>
            <p:ph idx="1"/>
          </p:nvPr>
        </p:nvSpPr>
        <p:spPr/>
        <p:txBody>
          <a:bodyPr>
            <a:noAutofit/>
          </a:bodyPr>
          <a:lstStyle/>
          <a:p>
            <a:pPr fontAlgn="base"/>
            <a:r>
              <a:rPr lang="el-GR" sz="1600" dirty="0" smtClean="0"/>
              <a:t>Η διακήρυξη για τα ανθρώπινα δικαιώματα εν συντομία :</a:t>
            </a:r>
          </a:p>
          <a:p>
            <a:pPr fontAlgn="base"/>
            <a:r>
              <a:rPr lang="el-GR" sz="1600" dirty="0" smtClean="0"/>
              <a:t>1) Όλοι οι άνθρωποι γεννιούνται ελεύθεροι και ίσοι μεταξύ τους. Έχουν αξιοπρέπεια και δικαιώματα.</a:t>
            </a:r>
          </a:p>
          <a:p>
            <a:pPr fontAlgn="base"/>
            <a:r>
              <a:rPr lang="el-GR" sz="1600" dirty="0" smtClean="0"/>
              <a:t>2) Όλοι έχουν δικαιώματα αδιακρίτως φυλής, χρώματος, φύλου, γλώσσας, θρησκείας, πεποιθήσεων, καταγωγής, περιουσίας, γέννησης ή τόπου διαμονής</a:t>
            </a:r>
          </a:p>
          <a:p>
            <a:pPr fontAlgn="base"/>
            <a:r>
              <a:rPr lang="el-GR" sz="1600" dirty="0" smtClean="0"/>
              <a:t>3) Όλοι έχουν δικαίωμα στη ζωή, την ελευθερία και την προσωπική ασφάλεια</a:t>
            </a:r>
          </a:p>
          <a:p>
            <a:pPr fontAlgn="base"/>
            <a:r>
              <a:rPr lang="el-GR" sz="1600" dirty="0" smtClean="0"/>
              <a:t>4) Κανείς δε μπορεί να ζει υπό καθεστώς δουλείας</a:t>
            </a:r>
          </a:p>
          <a:p>
            <a:pPr fontAlgn="base"/>
            <a:r>
              <a:rPr lang="el-GR" sz="1600" dirty="0" smtClean="0"/>
              <a:t>5) Κανείς δεν μπορεί να υποβάλλεται σε βασανιστήρια</a:t>
            </a:r>
          </a:p>
          <a:p>
            <a:pPr fontAlgn="base"/>
            <a:r>
              <a:rPr lang="el-GR" sz="1600" dirty="0" smtClean="0"/>
              <a:t>6) Όλοι είναι ίσοι απέναντι στο νόμο</a:t>
            </a:r>
          </a:p>
          <a:p>
            <a:pPr fontAlgn="base"/>
            <a:r>
              <a:rPr lang="el-GR" sz="1600" dirty="0" smtClean="0"/>
              <a:t>7) Όλοι δικαιούνται ίση προστασία από το νόμο</a:t>
            </a:r>
          </a:p>
          <a:p>
            <a:pPr fontAlgn="base"/>
            <a:r>
              <a:rPr lang="el-GR" sz="1600" dirty="0" smtClean="0"/>
              <a:t>8) Όλοι έχουν το δικαίωμα να ασκούν αποτελεσματικά ένδικα σε αρμόδια δικαστήρια</a:t>
            </a:r>
          </a:p>
          <a:p>
            <a:pPr fontAlgn="base"/>
            <a:r>
              <a:rPr lang="el-GR" sz="1600" dirty="0" smtClean="0"/>
              <a:t>9) Κανείς δεν μπορεί να συλλαμβάνεται αυθαίρετα</a:t>
            </a:r>
          </a:p>
          <a:p>
            <a:pPr fontAlgn="base"/>
            <a:r>
              <a:rPr lang="el-GR" sz="1600" dirty="0" smtClean="0"/>
              <a:t>10) Όλοι έχουν το δικαίωμα σε δίκαιη και δημόσια δίκη από ανεξάρτητο δικαστήριο</a:t>
            </a:r>
          </a:p>
          <a:p>
            <a:pPr fontAlgn="base"/>
            <a:r>
              <a:rPr lang="el-GR" sz="1600" dirty="0" smtClean="0"/>
              <a:t>11) Όλοι είναι αθώοι μέχρι αποδείξεως του εναντίου σε δημόσια δίκη που παρέχει όλες τις απαραίτητες υπερασπιστικές εγγυήσεις</a:t>
            </a:r>
          </a:p>
          <a:p>
            <a:pPr fontAlgn="base"/>
            <a:r>
              <a:rPr lang="el-GR" sz="1600" dirty="0" smtClean="0"/>
              <a:t>12) Όλοι έχουν το δικαίωμα της  ιδιωτικότητας στην κατοικία , την οικογένεια και την αλληλογραφία</a:t>
            </a:r>
          </a:p>
          <a:p>
            <a:endParaRPr lang="el-GR"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Autofit/>
          </a:bodyPr>
          <a:lstStyle/>
          <a:p>
            <a:pPr fontAlgn="base"/>
            <a:r>
              <a:rPr lang="el-GR" sz="1800" dirty="0" smtClean="0"/>
              <a:t>13) Όλοι έχουν το δικαίωμα να κυκλοφορούν ελεύθερα, να εγκαταλείπουν ή να επιστρέφουν σε οποιαδήποτε χώρα</a:t>
            </a:r>
          </a:p>
          <a:p>
            <a:pPr fontAlgn="base"/>
            <a:r>
              <a:rPr lang="el-GR" sz="1800" dirty="0" smtClean="0"/>
              <a:t>14) Κάθε άτομο έχει το δικαίωμα του ασύλου</a:t>
            </a:r>
          </a:p>
          <a:p>
            <a:pPr fontAlgn="base"/>
            <a:r>
              <a:rPr lang="el-GR" sz="1800" dirty="0" smtClean="0"/>
              <a:t>15) Όλοι έχουν το δικαίωμα στην ιθαγένεια</a:t>
            </a:r>
          </a:p>
          <a:p>
            <a:pPr fontAlgn="base"/>
            <a:r>
              <a:rPr lang="el-GR" sz="1800" dirty="0" smtClean="0"/>
              <a:t>16) Όλοι έχουν το δικαίωμα στο γάμο και τη δημιουργία οικογένειας. Οι άνδρες και οι γυναίκες έχουν ίσα δικαιώματα τόσο κατά τη διάρκεια όσο και μετά τη λύση του γάμου</a:t>
            </a:r>
          </a:p>
          <a:p>
            <a:pPr fontAlgn="base"/>
            <a:r>
              <a:rPr lang="el-GR" sz="1800" dirty="0" smtClean="0"/>
              <a:t>17) Κάθε άτομο έχει το δικαίωμα της ιδιοκτησίας</a:t>
            </a:r>
          </a:p>
          <a:p>
            <a:pPr fontAlgn="base"/>
            <a:r>
              <a:rPr lang="el-GR" sz="1800" dirty="0" smtClean="0"/>
              <a:t>18) Κάθε άτομο έχει το δικαίωμα της ελευθερίας της σκέψης, της συνείδησης και των θρησκευτικών πεποιθήσεων</a:t>
            </a:r>
          </a:p>
          <a:p>
            <a:pPr fontAlgn="base"/>
            <a:r>
              <a:rPr lang="el-GR" sz="1800" dirty="0" smtClean="0"/>
              <a:t>19) Όλοι έχουν το δικαίωμα της ελευθερίας γνώμης και έκφρασης και το δικαίωμα στην αναζήτηση, λήψη και διάδοση πληροφοριών</a:t>
            </a:r>
          </a:p>
          <a:p>
            <a:pPr fontAlgn="base"/>
            <a:r>
              <a:rPr lang="el-GR" sz="1800" dirty="0" smtClean="0"/>
              <a:t>20) Όλοι έχουν το δικαίωμα του συνέρχεσθε και του συνεταιρίζεσθαι</a:t>
            </a:r>
          </a:p>
          <a:p>
            <a:pPr fontAlgn="base"/>
            <a:r>
              <a:rPr lang="el-GR" sz="1800" dirty="0" smtClean="0"/>
              <a:t>21) Όλοι έχουν το δικαίωμα του εκλέγειν και του εκλέγεσθαι</a:t>
            </a:r>
          </a:p>
          <a:p>
            <a:pPr fontAlgn="base"/>
            <a:r>
              <a:rPr lang="el-GR" sz="1800" dirty="0" smtClean="0"/>
              <a:t>22) Κάθε άτομο έχει δικαίωμα στην κοινωνική ασφάλιση και στην εξασφάλιση των οικονομικών, κοινωνικών και πολιτιστικών δικαιωμάτων του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1600200"/>
            <a:ext cx="7329510" cy="4709160"/>
          </a:xfrm>
        </p:spPr>
        <p:txBody>
          <a:bodyPr>
            <a:noAutofit/>
          </a:bodyPr>
          <a:lstStyle/>
          <a:p>
            <a:pPr fontAlgn="base"/>
            <a:r>
              <a:rPr lang="el-GR" sz="1600" dirty="0" smtClean="0"/>
              <a:t>23) Όλοι έχουν το δικαίωμα στην εργασία, την ίση αμοιβή για ίση εργασία και το δικαίωμα του συνδικαλίζεσθε</a:t>
            </a:r>
          </a:p>
          <a:p>
            <a:pPr fontAlgn="base"/>
            <a:r>
              <a:rPr lang="el-GR" sz="1600" dirty="0" smtClean="0"/>
              <a:t>24) Όλοι έχουν το δικαίωμα σε λογικό ωράριο εργασίας και σε άδεια μετ’αποδοχών</a:t>
            </a:r>
          </a:p>
          <a:p>
            <a:pPr fontAlgn="base"/>
            <a:r>
              <a:rPr lang="el-GR" sz="1600" dirty="0" smtClean="0"/>
              <a:t>25) Όλοι έχουν το δικαίωμα σε ένα ικανοποιητικό βιοτικό επίπεδο για τους ίδιους και την οικογένεια τους που θα περιλαμβάνει την τροφή , τη στέγαση, το ρουχισμό, την ιατρική περίθαλψη και την κοινωνική ασφάλιση</a:t>
            </a:r>
          </a:p>
          <a:p>
            <a:pPr fontAlgn="base"/>
            <a:r>
              <a:rPr lang="el-GR" sz="1600" dirty="0" smtClean="0"/>
              <a:t>26) Όλοι έχουν δικαίωμα στην εκπαίδευση</a:t>
            </a:r>
          </a:p>
          <a:p>
            <a:pPr fontAlgn="base"/>
            <a:r>
              <a:rPr lang="el-GR" sz="1600" dirty="0" smtClean="0"/>
              <a:t>27) Όλοι έχουν το δικαίωμα συμμετοχής στην πνευματική ζωή και στην προστασία των πνευματικών δικαιωμάτων</a:t>
            </a:r>
          </a:p>
          <a:p>
            <a:pPr fontAlgn="base"/>
            <a:r>
              <a:rPr lang="el-GR" sz="1600" dirty="0" smtClean="0"/>
              <a:t>28) Όλοι έχουν δικαίωμα σε μια κοινωνική και διεθνή τάξη, στο πλαίσιο της οποίας τα δικαιώματα και οι ελευθερίες της Διακήρυξης μπορούν να πραγματώνονται</a:t>
            </a:r>
          </a:p>
          <a:p>
            <a:pPr fontAlgn="base"/>
            <a:r>
              <a:rPr lang="el-GR" sz="1600" dirty="0" smtClean="0"/>
              <a:t>29) Κάθε άτομο έχει υποχρεώσεις απέναντι στην κοινωνία και σε τρίτους</a:t>
            </a:r>
          </a:p>
          <a:p>
            <a:pPr fontAlgn="base"/>
            <a:r>
              <a:rPr lang="el-GR" sz="1600" dirty="0" smtClean="0"/>
              <a:t>30) Καμιά διάταξη της Διακήρυξης δεν παρέχει σε ένα κράτος, σε μια ομάδα ατόμων ή σε ένα άτομο οποιοδήποτε δικαίωμα να εμπλέκεται σε δραστηριότητες που αποβλέπουν στην καταστρατήγηση των δικαιωμάτων και των ελευθεριών που περιλαμβάνονται σε αυτή</a:t>
            </a:r>
          </a:p>
          <a:p>
            <a:endParaRPr lang="el-G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descr="images (6).jpg"/>
          <p:cNvPicPr>
            <a:picLocks noGrp="1" noChangeAspect="1"/>
          </p:cNvPicPr>
          <p:nvPr>
            <p:ph idx="1"/>
          </p:nvPr>
        </p:nvPicPr>
        <p:blipFill>
          <a:blip r:embed="rId2"/>
          <a:stretch>
            <a:fillRect/>
          </a:stretch>
        </p:blipFill>
        <p:spPr>
          <a:xfrm>
            <a:off x="3262312" y="3082925"/>
            <a:ext cx="2619375" cy="1743075"/>
          </a:xfrm>
        </p:spPr>
      </p:pic>
      <p:pic>
        <p:nvPicPr>
          <p:cNvPr id="5" name="4 - Εικόνα" descr="images (12).jpg"/>
          <p:cNvPicPr>
            <a:picLocks noChangeAspect="1"/>
          </p:cNvPicPr>
          <p:nvPr/>
        </p:nvPicPr>
        <p:blipFill>
          <a:blip r:embed="rId3"/>
          <a:stretch>
            <a:fillRect/>
          </a:stretch>
        </p:blipFill>
        <p:spPr>
          <a:xfrm>
            <a:off x="1142976" y="1571612"/>
            <a:ext cx="2181225" cy="1524000"/>
          </a:xfrm>
          <a:prstGeom prst="rect">
            <a:avLst/>
          </a:prstGeom>
        </p:spPr>
      </p:pic>
      <p:pic>
        <p:nvPicPr>
          <p:cNvPr id="6" name="5 - Εικόνα" descr="αρχείο λήψης (11).jpg"/>
          <p:cNvPicPr>
            <a:picLocks noChangeAspect="1"/>
          </p:cNvPicPr>
          <p:nvPr/>
        </p:nvPicPr>
        <p:blipFill>
          <a:blip r:embed="rId4"/>
          <a:stretch>
            <a:fillRect/>
          </a:stretch>
        </p:blipFill>
        <p:spPr>
          <a:xfrm>
            <a:off x="5929322" y="5057775"/>
            <a:ext cx="2543175" cy="1800225"/>
          </a:xfrm>
          <a:prstGeom prst="rect">
            <a:avLst/>
          </a:prstGeom>
        </p:spPr>
      </p:pic>
      <p:pic>
        <p:nvPicPr>
          <p:cNvPr id="7" name="6 - Εικόνα" descr="images (1).jpg"/>
          <p:cNvPicPr>
            <a:picLocks noChangeAspect="1"/>
          </p:cNvPicPr>
          <p:nvPr/>
        </p:nvPicPr>
        <p:blipFill>
          <a:blip r:embed="rId5"/>
          <a:stretch>
            <a:fillRect/>
          </a:stretch>
        </p:blipFill>
        <p:spPr>
          <a:xfrm>
            <a:off x="5857884" y="1428736"/>
            <a:ext cx="2295525" cy="1676400"/>
          </a:xfrm>
          <a:prstGeom prst="rect">
            <a:avLst/>
          </a:prstGeom>
        </p:spPr>
      </p:pic>
      <p:pic>
        <p:nvPicPr>
          <p:cNvPr id="8" name="7 - Εικόνα" descr="images (8).jpg"/>
          <p:cNvPicPr>
            <a:picLocks noChangeAspect="1"/>
          </p:cNvPicPr>
          <p:nvPr/>
        </p:nvPicPr>
        <p:blipFill>
          <a:blip r:embed="rId6"/>
          <a:stretch>
            <a:fillRect/>
          </a:stretch>
        </p:blipFill>
        <p:spPr>
          <a:xfrm>
            <a:off x="642910" y="4857760"/>
            <a:ext cx="2619375" cy="17430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10 Δεκεμβρίου </a:t>
            </a:r>
            <a:br>
              <a:rPr lang="el-GR" sz="3200" dirty="0" smtClean="0"/>
            </a:br>
            <a:r>
              <a:rPr lang="el-GR" sz="3200" dirty="0" smtClean="0"/>
              <a:t>παγκόσμια ημέρα ανθρωπίνων δικαιωμάτων</a:t>
            </a:r>
            <a:endParaRPr lang="el-GR" sz="3200" dirty="0"/>
          </a:p>
        </p:txBody>
      </p:sp>
      <p:pic>
        <p:nvPicPr>
          <p:cNvPr id="4" name="3 - Θέση περιεχομένου" descr="images.png"/>
          <p:cNvPicPr>
            <a:picLocks noGrp="1" noChangeAspect="1"/>
          </p:cNvPicPr>
          <p:nvPr>
            <p:ph idx="1"/>
          </p:nvPr>
        </p:nvPicPr>
        <p:blipFill>
          <a:blip r:embed="rId2"/>
          <a:stretch>
            <a:fillRect/>
          </a:stretch>
        </p:blipFill>
        <p:spPr>
          <a:xfrm>
            <a:off x="642910" y="1785926"/>
            <a:ext cx="3786214" cy="2428892"/>
          </a:xfrm>
        </p:spPr>
      </p:pic>
      <p:pic>
        <p:nvPicPr>
          <p:cNvPr id="5" name="4 - Εικόνα" descr="αρχείο λήψης (8).jpg"/>
          <p:cNvPicPr>
            <a:picLocks noChangeAspect="1"/>
          </p:cNvPicPr>
          <p:nvPr/>
        </p:nvPicPr>
        <p:blipFill>
          <a:blip r:embed="rId3"/>
          <a:stretch>
            <a:fillRect/>
          </a:stretch>
        </p:blipFill>
        <p:spPr>
          <a:xfrm>
            <a:off x="4929190" y="3714752"/>
            <a:ext cx="3028950" cy="1871665"/>
          </a:xfrm>
          <a:prstGeom prst="rect">
            <a:avLst/>
          </a:prstGeom>
        </p:spPr>
      </p:pic>
      <p:pic>
        <p:nvPicPr>
          <p:cNvPr id="6" name="5 - Εικόνα" descr="αρχείο λήψης (1).jpg"/>
          <p:cNvPicPr>
            <a:picLocks noChangeAspect="1"/>
          </p:cNvPicPr>
          <p:nvPr/>
        </p:nvPicPr>
        <p:blipFill>
          <a:blip r:embed="rId4"/>
          <a:stretch>
            <a:fillRect/>
          </a:stretch>
        </p:blipFill>
        <p:spPr>
          <a:xfrm>
            <a:off x="1357290" y="4857760"/>
            <a:ext cx="2571750" cy="17811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Τι είναι τα ανθρώπινα δικαιώματα;</a:t>
            </a:r>
            <a:endParaRPr lang="el-GR" dirty="0"/>
          </a:p>
        </p:txBody>
      </p:sp>
      <p:sp>
        <p:nvSpPr>
          <p:cNvPr id="3" name="2 - Θέση περιεχομένου"/>
          <p:cNvSpPr>
            <a:spLocks noGrp="1"/>
          </p:cNvSpPr>
          <p:nvPr>
            <p:ph idx="1"/>
          </p:nvPr>
        </p:nvSpPr>
        <p:spPr/>
        <p:txBody>
          <a:bodyPr/>
          <a:lstStyle/>
          <a:p>
            <a:r>
              <a:rPr lang="el-GR" dirty="0" smtClean="0"/>
              <a:t>Θεμελιώδης ελευθερίες που δικαιούνται όλοι οι άνθρωποι και διακρίνονται σε ,</a:t>
            </a:r>
          </a:p>
          <a:p>
            <a:r>
              <a:rPr lang="el-GR" dirty="0" smtClean="0"/>
              <a:t>Κοινωνικά</a:t>
            </a:r>
          </a:p>
          <a:p>
            <a:r>
              <a:rPr lang="el-GR" dirty="0" smtClean="0"/>
              <a:t>Ατομικά  και</a:t>
            </a:r>
          </a:p>
          <a:p>
            <a:r>
              <a:rPr lang="el-GR" dirty="0" smtClean="0"/>
              <a:t>Πολιτικά </a:t>
            </a:r>
          </a:p>
        </p:txBody>
      </p:sp>
      <p:pic>
        <p:nvPicPr>
          <p:cNvPr id="4" name="3 - Εικόνα" descr="αρχείο λήψης.jpg"/>
          <p:cNvPicPr>
            <a:picLocks noChangeAspect="1"/>
          </p:cNvPicPr>
          <p:nvPr/>
        </p:nvPicPr>
        <p:blipFill>
          <a:blip r:embed="rId2"/>
          <a:stretch>
            <a:fillRect/>
          </a:stretch>
        </p:blipFill>
        <p:spPr>
          <a:xfrm>
            <a:off x="5286380" y="2857496"/>
            <a:ext cx="2286016" cy="2590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Ποιος μίλησε πρώτη φορά για τα ανθρώπινα δικαιώματα;</a:t>
            </a:r>
            <a:endParaRPr lang="el-GR" dirty="0"/>
          </a:p>
        </p:txBody>
      </p:sp>
      <p:sp>
        <p:nvSpPr>
          <p:cNvPr id="3" name="2 - Θέση περιεχομένου"/>
          <p:cNvSpPr>
            <a:spLocks noGrp="1"/>
          </p:cNvSpPr>
          <p:nvPr>
            <p:ph idx="1"/>
          </p:nvPr>
        </p:nvSpPr>
        <p:spPr/>
        <p:txBody>
          <a:bodyPr/>
          <a:lstStyle/>
          <a:p>
            <a:r>
              <a:rPr lang="el-GR" dirty="0" smtClean="0"/>
              <a:t>Από την αρχαιότητα αρχίζουμε και έχουμε τις πρώτες πληροφορίες για την αρχή των ανθρωπίνων δικαιωμάτων μέσα από ιερά βιβλία. Στην συνέχεια στην ιστορία των ανθρώπινων δικαιωμάτων κατέχει μια σημαντική θέση ο κύλινδρος του Κυρού. </a:t>
            </a:r>
            <a:endParaRPr lang="el-GR" dirty="0"/>
          </a:p>
        </p:txBody>
      </p:sp>
      <p:pic>
        <p:nvPicPr>
          <p:cNvPr id="4" name="3 - Εικόνα" descr="αρχείο λήψης (3).jpg"/>
          <p:cNvPicPr>
            <a:picLocks noChangeAspect="1"/>
          </p:cNvPicPr>
          <p:nvPr/>
        </p:nvPicPr>
        <p:blipFill>
          <a:blip r:embed="rId2"/>
          <a:stretch>
            <a:fillRect/>
          </a:stretch>
        </p:blipFill>
        <p:spPr>
          <a:xfrm>
            <a:off x="3286116" y="4214818"/>
            <a:ext cx="2833689" cy="195738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Τα ανθρώπινα δικαιώματα στον 16-18 αιώνα </a:t>
            </a:r>
            <a:endParaRPr lang="el-GR" sz="3600" dirty="0"/>
          </a:p>
        </p:txBody>
      </p:sp>
      <p:sp>
        <p:nvSpPr>
          <p:cNvPr id="3" name="2 - Θέση περιεχομένου"/>
          <p:cNvSpPr>
            <a:spLocks noGrp="1"/>
          </p:cNvSpPr>
          <p:nvPr>
            <p:ph idx="1"/>
          </p:nvPr>
        </p:nvSpPr>
        <p:spPr/>
        <p:txBody>
          <a:bodyPr>
            <a:normAutofit lnSpcReduction="10000"/>
          </a:bodyPr>
          <a:lstStyle/>
          <a:p>
            <a:r>
              <a:rPr lang="el-GR" dirty="0" smtClean="0"/>
              <a:t>Τον 17</a:t>
            </a:r>
            <a:r>
              <a:rPr lang="el-GR" baseline="30000" dirty="0" smtClean="0"/>
              <a:t>ο</a:t>
            </a:r>
            <a:r>
              <a:rPr lang="el-GR" dirty="0" smtClean="0"/>
              <a:t> αιώνα ο φιλόσοφος Τζον Λοκ, ανέφερε στο έργο του τα φυσικά δικαιώματα , προσδιορίζοντας τα ως  δικαιώματα «στην ζωή , την ελευθερία και την περιούσια (ακίνητη),και υποστηρίζοντας ότι αυτά τα δικαιώματα δεν μπορούν να παραλειφθούν από το κοινωνικό συμβόλαιο</a:t>
            </a:r>
          </a:p>
          <a:p>
            <a:r>
              <a:rPr lang="el-GR" dirty="0" smtClean="0"/>
              <a:t>Ακολούθησε η πρόοδος στη φιλοσοφία περί ανθρωπίνων δικαιωμάτων από φιλοσόφους όπως ο Αμερικανός Τόμας Πέιν, ο Άγγλος Τζον Στιούαρτ Μιλ και ο Γερμανός Γκεόργκ Χέγκελ κατά τη διάρκεια του 18</a:t>
            </a:r>
            <a:r>
              <a:rPr lang="el-GR" baseline="30000" dirty="0" smtClean="0"/>
              <a:t>ου</a:t>
            </a:r>
            <a:r>
              <a:rPr lang="el-GR" dirty="0" smtClean="0"/>
              <a:t> και του 19</a:t>
            </a:r>
            <a:r>
              <a:rPr lang="el-GR" baseline="30000" dirty="0" smtClean="0"/>
              <a:t>ου</a:t>
            </a:r>
            <a:r>
              <a:rPr lang="el-GR" dirty="0" smtClean="0"/>
              <a:t> αιώνα. </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20</a:t>
            </a:r>
            <a:r>
              <a:rPr lang="el-GR" baseline="30000" dirty="0" smtClean="0"/>
              <a:t>ος</a:t>
            </a:r>
            <a:r>
              <a:rPr lang="el-GR" dirty="0" smtClean="0"/>
              <a:t> αιώνας</a:t>
            </a:r>
            <a:endParaRPr lang="el-GR" dirty="0"/>
          </a:p>
        </p:txBody>
      </p:sp>
      <p:sp>
        <p:nvSpPr>
          <p:cNvPr id="3" name="2 - Θέση περιεχομένου"/>
          <p:cNvSpPr>
            <a:spLocks noGrp="1"/>
          </p:cNvSpPr>
          <p:nvPr>
            <p:ph idx="1"/>
          </p:nvPr>
        </p:nvSpPr>
        <p:spPr>
          <a:xfrm>
            <a:off x="285720" y="1214422"/>
            <a:ext cx="4829180" cy="4709160"/>
          </a:xfrm>
        </p:spPr>
        <p:txBody>
          <a:bodyPr>
            <a:noAutofit/>
          </a:bodyPr>
          <a:lstStyle/>
          <a:p>
            <a:r>
              <a:rPr lang="el-GR" sz="1600" dirty="0" smtClean="0"/>
              <a:t>Οι Παγκόσμιοι Πόλεμοι, η τεράστια απώλεια ανθρώπινων ζωών και οι κραυγαλέες καταπατήσεις ανθρώπινων δικαιωμάτων που έλαβαν χώρα κατά τη διάρκειά τους, ήταν η κινητήρια δύναμη πίσω από την ανάπτυξη των σύγχρονων εργαλείων για τα ανθρώπινα δικαιώματα. Η Κοινωνία Των Εθνών ιδρύθηκε το 1919, κατά τις διαπραγματεύσεις για τη Συνθήκη Των Βερσαλλιών που ακολούθησαν το τέλος του Α΄ Παγκόσμιου Πολέμου. Οι στόχοι της ΚτΕ περιλάμβαναν αφοπλισμό, παρεμπόδιση του πολέμου μέσω συλλογικής ασφάλειας, επίλυση των διαφορών μεταξύ χωρών με διαπραγματεύσεις και διπλωματία και βελτίωση της παγκόσμιας ευημερίας. Στον καταστατικό της χάρτη </a:t>
            </a:r>
            <a:r>
              <a:rPr lang="el-GR" sz="2000" dirty="0" smtClean="0"/>
              <a:t>προβλεπόταν η εντολή να προωθηθούν πολλά από τα δικαιώματα που περιελήφθησαν αργότερα στην Παγκόσμια Διακήρυξη Των Δικαιωμάτων.</a:t>
            </a:r>
          </a:p>
          <a:p>
            <a:endParaRPr lang="el-GR" sz="1600" dirty="0"/>
          </a:p>
        </p:txBody>
      </p:sp>
      <p:pic>
        <p:nvPicPr>
          <p:cNvPr id="5" name="4 - Εικόνα" descr="αρχείο λήψης (10).jpg"/>
          <p:cNvPicPr>
            <a:picLocks noChangeAspect="1"/>
          </p:cNvPicPr>
          <p:nvPr/>
        </p:nvPicPr>
        <p:blipFill>
          <a:blip r:embed="rId2"/>
          <a:stretch>
            <a:fillRect/>
          </a:stretch>
        </p:blipFill>
        <p:spPr>
          <a:xfrm>
            <a:off x="5929322" y="2428868"/>
            <a:ext cx="2619375" cy="12858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571472" y="1000108"/>
            <a:ext cx="8229600" cy="4709160"/>
          </a:xfrm>
        </p:spPr>
        <p:txBody>
          <a:bodyPr>
            <a:normAutofit fontScale="85000" lnSpcReduction="10000"/>
          </a:bodyPr>
          <a:lstStyle/>
          <a:p>
            <a:r>
              <a:rPr lang="el-GR" dirty="0" smtClean="0"/>
              <a:t>Τη δεκαετία του 1930 και του 1940 τα ανθρώπινα δικαιώματα επικαλούνταν στο λόγο τους κυρίως συντηρητικοί Καθολικοί και Προτεστάντες.</a:t>
            </a:r>
          </a:p>
          <a:p>
            <a:r>
              <a:rPr lang="el-GR" dirty="0" smtClean="0"/>
              <a:t>Στη Διάσκεψη της Γιάλτας του 1945, οι Συμμαχικές δυνάμεις συμφώνησαν να δημιουργήσουν ένα νέο σώμα για να αντικαταστήσει τον ρόλο της Κοινωνίας των Εθνών. Αυτό επρόκειτο να είναι ο Οργανισμός Ηνωμένων Εθνών. Ο Ο.Η.Ε. έπαιξε έναν σημαντικό ρόλο στη διεθνή νομοθεσία για τα ανθρώπινα δικαιώματα από την ίδρυσή του. Μετά τους παγκόσμιους πολέμους ο Ο.Η.Ε. και τα μέλη του ανέπτυξαν μεγάλο μέρος του διαλόγου και τα νομοθετικά σώματα που τώρα συνιστούν τον διεθνή ανθρωπιστικό νόμο και την διεθνή νομοθεσία για τα ανθρώπινα δικαιώματα.</a:t>
            </a:r>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Στην Ελλάδα… </a:t>
            </a:r>
            <a:endParaRPr lang="el-GR" dirty="0"/>
          </a:p>
        </p:txBody>
      </p:sp>
      <p:sp>
        <p:nvSpPr>
          <p:cNvPr id="3" name="2 - Θέση περιεχομένου"/>
          <p:cNvSpPr>
            <a:spLocks noGrp="1"/>
          </p:cNvSpPr>
          <p:nvPr>
            <p:ph idx="1"/>
          </p:nvPr>
        </p:nvSpPr>
        <p:spPr/>
        <p:txBody>
          <a:bodyPr/>
          <a:lstStyle/>
          <a:p>
            <a:r>
              <a:rPr lang="el-GR" dirty="0" smtClean="0"/>
              <a:t>Στην Ελλάδα τα ανθρώπινα δικαιώματα είναι κατοχυρωμένα σύμφωνα με το Σύνταγμα  αλλά και στο Αστικό Δίκαιο.</a:t>
            </a:r>
            <a:endParaRPr lang="el-GR" dirty="0"/>
          </a:p>
        </p:txBody>
      </p:sp>
      <p:pic>
        <p:nvPicPr>
          <p:cNvPr id="4" name="3 - Εικόνα" descr="images (6).jpg"/>
          <p:cNvPicPr>
            <a:picLocks noChangeAspect="1"/>
          </p:cNvPicPr>
          <p:nvPr/>
        </p:nvPicPr>
        <p:blipFill>
          <a:blip r:embed="rId2"/>
          <a:stretch>
            <a:fillRect/>
          </a:stretch>
        </p:blipFill>
        <p:spPr>
          <a:xfrm>
            <a:off x="1285852" y="3714752"/>
            <a:ext cx="2619375" cy="1743075"/>
          </a:xfrm>
          <a:prstGeom prst="rect">
            <a:avLst/>
          </a:prstGeom>
        </p:spPr>
      </p:pic>
      <p:pic>
        <p:nvPicPr>
          <p:cNvPr id="5" name="4 - Εικόνα" descr="images (7).jpg"/>
          <p:cNvPicPr>
            <a:picLocks noChangeAspect="1"/>
          </p:cNvPicPr>
          <p:nvPr/>
        </p:nvPicPr>
        <p:blipFill>
          <a:blip r:embed="rId3"/>
          <a:stretch>
            <a:fillRect/>
          </a:stretch>
        </p:blipFill>
        <p:spPr>
          <a:xfrm>
            <a:off x="4857752" y="3714752"/>
            <a:ext cx="2838450" cy="16097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229600" cy="1143000"/>
          </a:xfrm>
        </p:spPr>
        <p:txBody>
          <a:bodyPr>
            <a:normAutofit fontScale="90000"/>
          </a:bodyPr>
          <a:lstStyle/>
          <a:p>
            <a:r>
              <a:rPr lang="el-GR" sz="3100" dirty="0" smtClean="0"/>
              <a:t>Οικουμενική Διακήρυξη για τα Ανθρώπινα Δικαιώματα</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600200"/>
            <a:ext cx="4829180" cy="4709160"/>
          </a:xfrm>
        </p:spPr>
        <p:txBody>
          <a:bodyPr>
            <a:normAutofit fontScale="77500" lnSpcReduction="20000"/>
          </a:bodyPr>
          <a:lstStyle/>
          <a:p>
            <a:r>
              <a:rPr lang="el-GR" dirty="0" smtClean="0"/>
              <a:t>Η Οικουμενική Διακήρυξη για τα Ανθρώπινα Δικαιώματα (</a:t>
            </a:r>
            <a:r>
              <a:rPr lang="el-GR" b="1" dirty="0" smtClean="0"/>
              <a:t>ΟΔΑΔ</a:t>
            </a:r>
            <a:r>
              <a:rPr lang="el-GR" dirty="0" smtClean="0"/>
              <a:t>) εγκρίθηκε από τη Γενική Συνέλευση των Ηνωμένων Εθνών το 1948, εν μέρει ως απάντηση στις φρικαλεότητες του Β' Παγκοσμίου Πολέμου. Η ΟΔΑΔ καλεί τα κράτη-μέλη να προωθήσουν μια σειρά από ανθρώπινα, αστικά, οικονομικά και κοινωνικά δικαιώματα, θεωρώντας τα δικαιώματα αυτά ως μέρος των «θεμελίων της ελευθερίας, της δικαιοσύνης και της ειρήνης στον κόσμο»</a:t>
            </a:r>
            <a:endParaRPr lang="el-GR" dirty="0"/>
          </a:p>
        </p:txBody>
      </p:sp>
      <p:pic>
        <p:nvPicPr>
          <p:cNvPr id="4" name="3 - Εικόνα" descr="images (10).jpg"/>
          <p:cNvPicPr>
            <a:picLocks noChangeAspect="1"/>
          </p:cNvPicPr>
          <p:nvPr/>
        </p:nvPicPr>
        <p:blipFill>
          <a:blip r:embed="rId2"/>
          <a:stretch>
            <a:fillRect/>
          </a:stretch>
        </p:blipFill>
        <p:spPr>
          <a:xfrm>
            <a:off x="6357950" y="1214422"/>
            <a:ext cx="2162175" cy="2114550"/>
          </a:xfrm>
          <a:prstGeom prst="rect">
            <a:avLst/>
          </a:prstGeom>
        </p:spPr>
      </p:pic>
      <p:pic>
        <p:nvPicPr>
          <p:cNvPr id="6" name="5 - Εικόνα" descr="αρχείο λήψης (7).jpg"/>
          <p:cNvPicPr>
            <a:picLocks noChangeAspect="1"/>
          </p:cNvPicPr>
          <p:nvPr/>
        </p:nvPicPr>
        <p:blipFill>
          <a:blip r:embed="rId3"/>
          <a:stretch>
            <a:fillRect/>
          </a:stretch>
        </p:blipFill>
        <p:spPr>
          <a:xfrm>
            <a:off x="6357950" y="3929066"/>
            <a:ext cx="2124075" cy="21526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1600200"/>
            <a:ext cx="4043362" cy="4709160"/>
          </a:xfrm>
        </p:spPr>
        <p:txBody>
          <a:bodyPr>
            <a:normAutofit fontScale="85000" lnSpcReduction="20000"/>
          </a:bodyPr>
          <a:lstStyle/>
          <a:p>
            <a:r>
              <a:rPr lang="el-GR" dirty="0" smtClean="0"/>
              <a:t> Η δήλωση ήταν η πρώτη διεθνής νομική προσπάθεια να περιοριστεί η συμπεριφορά των κρατών και να εισαχθούν σε αυτά υποχρεώσεις προς τους πολίτες τους σύμφωνα με το πρότυπο της δυαδικότητας δικαιωμάτων και </a:t>
            </a:r>
            <a:r>
              <a:rPr lang="el-GR" u="sng" dirty="0" smtClean="0"/>
              <a:t>καθηκόντων</a:t>
            </a:r>
            <a:r>
              <a:rPr lang="el-GR" dirty="0" smtClean="0"/>
              <a:t>. </a:t>
            </a:r>
            <a:r>
              <a:rPr lang="el-GR" sz="1600" dirty="0" smtClean="0"/>
              <a:t>. </a:t>
            </a:r>
          </a:p>
          <a:p>
            <a:pPr algn="ctr">
              <a:buNone/>
            </a:pPr>
            <a:r>
              <a:rPr lang="el-GR" sz="1600" dirty="0" smtClean="0"/>
              <a:t>     </a:t>
            </a:r>
          </a:p>
          <a:p>
            <a:pPr algn="ctr">
              <a:buNone/>
            </a:pPr>
            <a:endParaRPr lang="el-GR" sz="1600" dirty="0" smtClean="0"/>
          </a:p>
          <a:p>
            <a:pPr algn="ctr">
              <a:buNone/>
            </a:pPr>
            <a:r>
              <a:rPr lang="el-GR" sz="1600" dirty="0" smtClean="0">
                <a:solidFill>
                  <a:schemeClr val="bg1">
                    <a:lumMod val="95000"/>
                    <a:lumOff val="5000"/>
                  </a:schemeClr>
                </a:solidFill>
              </a:rPr>
              <a:t> «...η αναγνώριση της εγγενούς αξιοπρέπειας και των ίσων και αναπαλλοτρίωτων δικαιωμάτων όλων των μελών της ανθρώπινης οικογένειας, είναι το θεμέλιο της ελευθερίας, της δικαιοσύνης και της ειρήνης στον κόσμο...»</a:t>
            </a:r>
            <a:endParaRPr lang="el-GR" sz="1600" dirty="0">
              <a:solidFill>
                <a:schemeClr val="bg1">
                  <a:lumMod val="95000"/>
                  <a:lumOff val="5000"/>
                </a:schemeClr>
              </a:solidFill>
            </a:endParaRPr>
          </a:p>
        </p:txBody>
      </p:sp>
      <p:pic>
        <p:nvPicPr>
          <p:cNvPr id="4" name="3 - Εικόνα" descr="The_universal_declaration_of_human_rights_10_December_1948.jpg"/>
          <p:cNvPicPr>
            <a:picLocks noChangeAspect="1"/>
          </p:cNvPicPr>
          <p:nvPr/>
        </p:nvPicPr>
        <p:blipFill>
          <a:blip r:embed="rId2" cstate="print"/>
          <a:stretch>
            <a:fillRect/>
          </a:stretch>
        </p:blipFill>
        <p:spPr>
          <a:xfrm>
            <a:off x="4714876" y="500042"/>
            <a:ext cx="3929058" cy="614364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119</TotalTime>
  <Words>616</Words>
  <Application>Microsoft Office PowerPoint</Application>
  <PresentationFormat>Προβολή στην οθόνη (4:3)</PresentationFormat>
  <Paragraphs>62</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Αποκορύφωμα</vt:lpstr>
      <vt:lpstr>Τα Ανθρώπινα Δικαιώματα </vt:lpstr>
      <vt:lpstr>Τι είναι τα ανθρώπινα δικαιώματα;</vt:lpstr>
      <vt:lpstr>Ποιος μίλησε πρώτη φορά για τα ανθρώπινα δικαιώματα;</vt:lpstr>
      <vt:lpstr>Τα ανθρώπινα δικαιώματα στον 16-18 αιώνα </vt:lpstr>
      <vt:lpstr>20ος αιώνας</vt:lpstr>
      <vt:lpstr>Διαφάνεια 6</vt:lpstr>
      <vt:lpstr>Στην Ελλάδα… </vt:lpstr>
      <vt:lpstr>Οικουμενική Διακήρυξη για τα Ανθρώπινα Δικαιώματα </vt:lpstr>
      <vt:lpstr>Διαφάνεια 9</vt:lpstr>
      <vt:lpstr>Ελευθερία σκέψης, συνείδησης και θρησκείας </vt:lpstr>
      <vt:lpstr>Ελευθερία του λόγου</vt:lpstr>
      <vt:lpstr>Υπάρχει σήμερα κάποιος που να αγωνίζεται για τα ανθρώπινα δικαιώματα;</vt:lpstr>
      <vt:lpstr>Ποια είναι τα ανθρώπινα δικαιώματα;</vt:lpstr>
      <vt:lpstr>Διαφάνεια 14</vt:lpstr>
      <vt:lpstr>Διαφάνεια 15</vt:lpstr>
      <vt:lpstr>Διαφάνεια 16</vt:lpstr>
      <vt:lpstr>10 Δεκεμβρίου  παγκόσμια ημέρα ανθρωπίνων δικαιωμάτων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Ανθρώπινα Δικαιώματα</dc:title>
  <dc:creator>panos</dc:creator>
  <cp:lastModifiedBy>panos</cp:lastModifiedBy>
  <cp:revision>16</cp:revision>
  <dcterms:created xsi:type="dcterms:W3CDTF">2018-01-04T09:57:34Z</dcterms:created>
  <dcterms:modified xsi:type="dcterms:W3CDTF">2018-01-04T12:05:59Z</dcterms:modified>
</cp:coreProperties>
</file>