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57" r:id="rId5"/>
    <p:sldId id="261" r:id="rId6"/>
    <p:sldId id="268" r:id="rId7"/>
    <p:sldId id="262" r:id="rId8"/>
    <p:sldId id="260" r:id="rId9"/>
    <p:sldId id="266" r:id="rId10"/>
    <p:sldId id="263" r:id="rId11"/>
    <p:sldId id="264" r:id="rId12"/>
    <p:sldId id="265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1777D-D26C-4888-BBB6-32E7C85DC6E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C1BA0D3-66AE-444E-AB97-4A76CC8A2879}">
      <dgm:prSet phldrT="[Κείμενο]" custT="1"/>
      <dgm:spPr/>
      <dgm:t>
        <a:bodyPr/>
        <a:lstStyle/>
        <a:p>
          <a:r>
            <a:rPr lang="el-GR" sz="1600" dirty="0" smtClean="0">
              <a:solidFill>
                <a:schemeClr val="tx1"/>
              </a:solidFill>
            </a:rPr>
            <a:t>Έλλειψη παιδείας και καλλιέργειας.</a:t>
          </a:r>
        </a:p>
      </dgm:t>
    </dgm:pt>
    <dgm:pt modelId="{FC6BE26C-5AD3-4278-BE46-CD1E091A755B}" type="parTrans" cxnId="{51BFDDB1-AEC4-4B89-8373-22103E1E2A11}">
      <dgm:prSet/>
      <dgm:spPr/>
      <dgm:t>
        <a:bodyPr/>
        <a:lstStyle/>
        <a:p>
          <a:endParaRPr lang="el-GR"/>
        </a:p>
      </dgm:t>
    </dgm:pt>
    <dgm:pt modelId="{816402CB-E652-43F9-9452-435C6A59F7A6}" type="sibTrans" cxnId="{51BFDDB1-AEC4-4B89-8373-22103E1E2A11}">
      <dgm:prSet/>
      <dgm:spPr/>
      <dgm:t>
        <a:bodyPr/>
        <a:lstStyle/>
        <a:p>
          <a:endParaRPr lang="el-GR"/>
        </a:p>
      </dgm:t>
    </dgm:pt>
    <dgm:pt modelId="{378EA9C6-71D1-4E95-ADAB-3C88ACF16DEB}">
      <dgm:prSet phldrT="[Κείμενο]"/>
      <dgm:spPr/>
      <dgm:t>
        <a:bodyPr/>
        <a:lstStyle/>
        <a:p>
          <a:r>
            <a:rPr lang="el-GR" dirty="0" smtClean="0"/>
            <a:t>Φόβος για το διαφορετικό.</a:t>
          </a:r>
          <a:endParaRPr lang="el-GR" dirty="0"/>
        </a:p>
      </dgm:t>
    </dgm:pt>
    <dgm:pt modelId="{B2D5C917-8168-4142-B482-C4F83485AB54}" type="parTrans" cxnId="{832902B7-2229-4176-B9F9-CE3EFE81D23F}">
      <dgm:prSet/>
      <dgm:spPr/>
      <dgm:t>
        <a:bodyPr/>
        <a:lstStyle/>
        <a:p>
          <a:endParaRPr lang="el-GR"/>
        </a:p>
      </dgm:t>
    </dgm:pt>
    <dgm:pt modelId="{2EAABF97-5AC3-4CD7-B76C-681E12D33AA6}" type="sibTrans" cxnId="{832902B7-2229-4176-B9F9-CE3EFE81D23F}">
      <dgm:prSet/>
      <dgm:spPr/>
      <dgm:t>
        <a:bodyPr/>
        <a:lstStyle/>
        <a:p>
          <a:endParaRPr lang="el-GR"/>
        </a:p>
      </dgm:t>
    </dgm:pt>
    <dgm:pt modelId="{97004E84-8E67-44A2-B165-8AD4D03F1F92}">
      <dgm:prSet phldrT="[Κείμενο]"/>
      <dgm:spPr/>
      <dgm:t>
        <a:bodyPr/>
        <a:lstStyle/>
        <a:p>
          <a:r>
            <a:rPr lang="el-GR" dirty="0" smtClean="0"/>
            <a:t>Δημιουργείται ρατσισμός.</a:t>
          </a:r>
          <a:endParaRPr lang="el-GR" dirty="0"/>
        </a:p>
      </dgm:t>
    </dgm:pt>
    <dgm:pt modelId="{BE76C1A5-C894-406A-AC34-AE0EB8FBABCF}" type="parTrans" cxnId="{36742C28-E29B-4DEB-A59F-1BCA9D12ECD6}">
      <dgm:prSet/>
      <dgm:spPr/>
      <dgm:t>
        <a:bodyPr/>
        <a:lstStyle/>
        <a:p>
          <a:endParaRPr lang="el-GR"/>
        </a:p>
      </dgm:t>
    </dgm:pt>
    <dgm:pt modelId="{3E9F21F7-876C-4DA5-94BE-357E15AF3F18}" type="sibTrans" cxnId="{36742C28-E29B-4DEB-A59F-1BCA9D12ECD6}">
      <dgm:prSet/>
      <dgm:spPr/>
      <dgm:t>
        <a:bodyPr/>
        <a:lstStyle/>
        <a:p>
          <a:endParaRPr lang="el-GR"/>
        </a:p>
      </dgm:t>
    </dgm:pt>
    <dgm:pt modelId="{38DA7088-7E73-4BC9-801C-6CBB4968F63D}">
      <dgm:prSet phldrT="[Κείμενο]"/>
      <dgm:spPr/>
      <dgm:t>
        <a:bodyPr/>
        <a:lstStyle/>
        <a:p>
          <a:r>
            <a:rPr lang="el-GR" dirty="0" smtClean="0">
              <a:solidFill>
                <a:schemeClr val="tx1"/>
              </a:solidFill>
            </a:rPr>
            <a:t>Εμπόλεμες περιοχές.</a:t>
          </a:r>
          <a:endParaRPr lang="el-GR" dirty="0">
            <a:solidFill>
              <a:schemeClr val="tx1"/>
            </a:solidFill>
          </a:endParaRPr>
        </a:p>
      </dgm:t>
    </dgm:pt>
    <dgm:pt modelId="{555980CD-2730-42E1-BCEC-9684506064AC}" type="parTrans" cxnId="{430E0723-518B-4D1D-A9AA-F5CC7CA3837D}">
      <dgm:prSet/>
      <dgm:spPr/>
      <dgm:t>
        <a:bodyPr/>
        <a:lstStyle/>
        <a:p>
          <a:endParaRPr lang="el-GR"/>
        </a:p>
      </dgm:t>
    </dgm:pt>
    <dgm:pt modelId="{30D91711-B503-4D6C-84B7-4129A25C78BC}" type="sibTrans" cxnId="{430E0723-518B-4D1D-A9AA-F5CC7CA3837D}">
      <dgm:prSet/>
      <dgm:spPr/>
      <dgm:t>
        <a:bodyPr/>
        <a:lstStyle/>
        <a:p>
          <a:endParaRPr lang="el-GR"/>
        </a:p>
      </dgm:t>
    </dgm:pt>
    <dgm:pt modelId="{3419865A-D5B5-4B45-B36A-77470A870275}">
      <dgm:prSet phldrT="[Κείμενο]"/>
      <dgm:spPr/>
      <dgm:t>
        <a:bodyPr/>
        <a:lstStyle/>
        <a:p>
          <a:r>
            <a:rPr lang="el-GR" dirty="0" smtClean="0"/>
            <a:t>Απειλείται το βασικό δικαίωμα της ζωής.</a:t>
          </a:r>
          <a:endParaRPr lang="el-GR" dirty="0"/>
        </a:p>
      </dgm:t>
    </dgm:pt>
    <dgm:pt modelId="{259ADF6A-F251-445B-9611-06F1C358857A}" type="parTrans" cxnId="{2EAFB888-1331-4424-9ED4-D6F033B6D6EC}">
      <dgm:prSet/>
      <dgm:spPr/>
      <dgm:t>
        <a:bodyPr/>
        <a:lstStyle/>
        <a:p>
          <a:endParaRPr lang="el-GR"/>
        </a:p>
      </dgm:t>
    </dgm:pt>
    <dgm:pt modelId="{37F1A53C-F9FF-46A6-86B5-40EE071D77C8}" type="sibTrans" cxnId="{2EAFB888-1331-4424-9ED4-D6F033B6D6EC}">
      <dgm:prSet/>
      <dgm:spPr/>
      <dgm:t>
        <a:bodyPr/>
        <a:lstStyle/>
        <a:p>
          <a:endParaRPr lang="el-GR"/>
        </a:p>
      </dgm:t>
    </dgm:pt>
    <dgm:pt modelId="{C1C448D9-1773-4127-93E7-52A0874DD988}">
      <dgm:prSet phldrT="[Κείμενο]"/>
      <dgm:spPr/>
      <dgm:t>
        <a:bodyPr/>
        <a:lstStyle/>
        <a:p>
          <a:r>
            <a:rPr lang="el-GR" dirty="0" smtClean="0"/>
            <a:t>Δεν υπάρχει ασφάλεια.</a:t>
          </a:r>
          <a:endParaRPr lang="el-GR" dirty="0"/>
        </a:p>
      </dgm:t>
    </dgm:pt>
    <dgm:pt modelId="{6900FDB0-0EAD-457A-8A9D-8279ECF1942F}" type="parTrans" cxnId="{F6C31FCF-2EC1-4A50-96FC-25952D57DB73}">
      <dgm:prSet/>
      <dgm:spPr/>
      <dgm:t>
        <a:bodyPr/>
        <a:lstStyle/>
        <a:p>
          <a:endParaRPr lang="el-GR"/>
        </a:p>
      </dgm:t>
    </dgm:pt>
    <dgm:pt modelId="{793919ED-0168-4976-A0EA-65312ADD5CC5}" type="sibTrans" cxnId="{F6C31FCF-2EC1-4A50-96FC-25952D57DB73}">
      <dgm:prSet/>
      <dgm:spPr/>
      <dgm:t>
        <a:bodyPr/>
        <a:lstStyle/>
        <a:p>
          <a:endParaRPr lang="el-GR"/>
        </a:p>
      </dgm:t>
    </dgm:pt>
    <dgm:pt modelId="{88BEE01C-6F96-48C0-91EC-E3677B33DC1B}">
      <dgm:prSet phldrT="[Κείμενο]"/>
      <dgm:spPr/>
      <dgm:t>
        <a:bodyPr/>
        <a:lstStyle/>
        <a:p>
          <a:endParaRPr lang="el-GR" dirty="0"/>
        </a:p>
      </dgm:t>
    </dgm:pt>
    <dgm:pt modelId="{0167581A-E580-4BF2-89C9-57BAA49423F9}" type="parTrans" cxnId="{D7AFBC85-BD9C-4C1F-9997-3E1A2F868500}">
      <dgm:prSet/>
      <dgm:spPr/>
      <dgm:t>
        <a:bodyPr/>
        <a:lstStyle/>
        <a:p>
          <a:endParaRPr lang="el-GR"/>
        </a:p>
      </dgm:t>
    </dgm:pt>
    <dgm:pt modelId="{DFE0B2C6-2A6F-4AF9-9A50-E3F216B7DB8F}" type="sibTrans" cxnId="{D7AFBC85-BD9C-4C1F-9997-3E1A2F868500}">
      <dgm:prSet/>
      <dgm:spPr/>
      <dgm:t>
        <a:bodyPr/>
        <a:lstStyle/>
        <a:p>
          <a:endParaRPr lang="el-GR"/>
        </a:p>
      </dgm:t>
    </dgm:pt>
    <dgm:pt modelId="{039081B2-DCAE-47D0-8F58-0ED3F8653219}">
      <dgm:prSet phldrT="[Κείμενο]"/>
      <dgm:spPr/>
      <dgm:t>
        <a:bodyPr/>
        <a:lstStyle/>
        <a:p>
          <a:endParaRPr lang="el-GR" dirty="0"/>
        </a:p>
      </dgm:t>
    </dgm:pt>
    <dgm:pt modelId="{51F543BE-3D33-4A7D-80A2-6F281B86C071}" type="parTrans" cxnId="{4B69E85A-B8A3-4DEB-BED7-D84A051F904A}">
      <dgm:prSet/>
      <dgm:spPr/>
      <dgm:t>
        <a:bodyPr/>
        <a:lstStyle/>
        <a:p>
          <a:endParaRPr lang="el-GR"/>
        </a:p>
      </dgm:t>
    </dgm:pt>
    <dgm:pt modelId="{CFCE02EA-8255-4246-91D9-05453F85C545}" type="sibTrans" cxnId="{4B69E85A-B8A3-4DEB-BED7-D84A051F904A}">
      <dgm:prSet/>
      <dgm:spPr/>
      <dgm:t>
        <a:bodyPr/>
        <a:lstStyle/>
        <a:p>
          <a:endParaRPr lang="el-GR"/>
        </a:p>
      </dgm:t>
    </dgm:pt>
    <dgm:pt modelId="{5ADC0671-7E2A-45D8-A4DE-415A4A2BD2C7}" type="pres">
      <dgm:prSet presAssocID="{AC41777D-D26C-4888-BBB6-32E7C85DC6E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ED9B959-B86E-4B67-9FD4-C1C74B5466B9}" type="pres">
      <dgm:prSet presAssocID="{AC41777D-D26C-4888-BBB6-32E7C85DC6EE}" presName="cycle" presStyleCnt="0"/>
      <dgm:spPr/>
    </dgm:pt>
    <dgm:pt modelId="{98D20140-7532-44BF-B0F6-B19885277A80}" type="pres">
      <dgm:prSet presAssocID="{AC41777D-D26C-4888-BBB6-32E7C85DC6EE}" presName="centerShape" presStyleCnt="0"/>
      <dgm:spPr/>
    </dgm:pt>
    <dgm:pt modelId="{C8350F2B-3EDE-4073-913C-BC92860667A9}" type="pres">
      <dgm:prSet presAssocID="{AC41777D-D26C-4888-BBB6-32E7C85DC6EE}" presName="connSite" presStyleLbl="node1" presStyleIdx="0" presStyleCnt="3"/>
      <dgm:spPr/>
    </dgm:pt>
    <dgm:pt modelId="{20F8CAAA-C03A-4820-9965-BBD5B4D21902}" type="pres">
      <dgm:prSet presAssocID="{AC41777D-D26C-4888-BBB6-32E7C85DC6EE}" presName="visible" presStyleLbl="node1" presStyleIdx="0" presStyleCnt="3"/>
      <dgm:spPr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BAEBA1-D2E3-4199-8C78-1E89E5623D38}" type="pres">
      <dgm:prSet presAssocID="{FC6BE26C-5AD3-4278-BE46-CD1E091A755B}" presName="Name25" presStyleLbl="parChTrans1D1" presStyleIdx="0" presStyleCnt="2"/>
      <dgm:spPr/>
    </dgm:pt>
    <dgm:pt modelId="{00F1704E-52D3-47B9-8611-990AC6124EFA}" type="pres">
      <dgm:prSet presAssocID="{6C1BA0D3-66AE-444E-AB97-4A76CC8A2879}" presName="node" presStyleCnt="0"/>
      <dgm:spPr/>
    </dgm:pt>
    <dgm:pt modelId="{612016A7-9B2C-4507-ACF4-C2FFB71B57D0}" type="pres">
      <dgm:prSet presAssocID="{6C1BA0D3-66AE-444E-AB97-4A76CC8A2879}" presName="parentNode" presStyleLbl="node1" presStyleIdx="1" presStyleCnt="3" custScaleX="103256" custScaleY="93400" custLinFactNeighborX="29998" custLinFactNeighborY="1077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5D1784-DBF3-430F-A87F-739AB6A1CB52}" type="pres">
      <dgm:prSet presAssocID="{6C1BA0D3-66AE-444E-AB97-4A76CC8A2879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8B835E-1507-48BF-B140-D7530E00C539}" type="pres">
      <dgm:prSet presAssocID="{555980CD-2730-42E1-BCEC-9684506064AC}" presName="Name25" presStyleLbl="parChTrans1D1" presStyleIdx="1" presStyleCnt="2"/>
      <dgm:spPr/>
    </dgm:pt>
    <dgm:pt modelId="{E64F1301-A5FA-45DA-B48E-FAC9378A6DCA}" type="pres">
      <dgm:prSet presAssocID="{38DA7088-7E73-4BC9-801C-6CBB4968F63D}" presName="node" presStyleCnt="0"/>
      <dgm:spPr/>
    </dgm:pt>
    <dgm:pt modelId="{C0EF2EDA-E867-485F-B55B-6CCBF6802E3E}" type="pres">
      <dgm:prSet presAssocID="{38DA7088-7E73-4BC9-801C-6CBB4968F63D}" presName="parentNode" presStyleLbl="node1" presStyleIdx="2" presStyleCnt="3" custLinFactNeighborX="5869" custLinFactNeighborY="515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5FCCF2-13DD-4EF1-A580-849AC52B8E62}" type="pres">
      <dgm:prSet presAssocID="{38DA7088-7E73-4BC9-801C-6CBB4968F63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4EBDEA4-2D27-4BEB-B92E-25296492F8CC}" type="presOf" srcId="{38DA7088-7E73-4BC9-801C-6CBB4968F63D}" destId="{C0EF2EDA-E867-485F-B55B-6CCBF6802E3E}" srcOrd="0" destOrd="0" presId="urn:microsoft.com/office/officeart/2005/8/layout/radial2"/>
    <dgm:cxn modelId="{36742C28-E29B-4DEB-A59F-1BCA9D12ECD6}" srcId="{6C1BA0D3-66AE-444E-AB97-4A76CC8A2879}" destId="{97004E84-8E67-44A2-B165-8AD4D03F1F92}" srcOrd="2" destOrd="0" parTransId="{BE76C1A5-C894-406A-AC34-AE0EB8FBABCF}" sibTransId="{3E9F21F7-876C-4DA5-94BE-357E15AF3F18}"/>
    <dgm:cxn modelId="{485DA9DA-5071-44F2-8EBE-03CA84B4849D}" type="presOf" srcId="{3419865A-D5B5-4B45-B36A-77470A870275}" destId="{485FCCF2-13DD-4EF1-A580-849AC52B8E62}" srcOrd="0" destOrd="0" presId="urn:microsoft.com/office/officeart/2005/8/layout/radial2"/>
    <dgm:cxn modelId="{F67DA41F-3FA5-4DCB-8115-F839F973DA15}" type="presOf" srcId="{C1C448D9-1773-4127-93E7-52A0874DD988}" destId="{485FCCF2-13DD-4EF1-A580-849AC52B8E62}" srcOrd="0" destOrd="2" presId="urn:microsoft.com/office/officeart/2005/8/layout/radial2"/>
    <dgm:cxn modelId="{78B02E4E-DC63-4129-A513-216B8A71F96C}" type="presOf" srcId="{555980CD-2730-42E1-BCEC-9684506064AC}" destId="{CF8B835E-1507-48BF-B140-D7530E00C539}" srcOrd="0" destOrd="0" presId="urn:microsoft.com/office/officeart/2005/8/layout/radial2"/>
    <dgm:cxn modelId="{430E0723-518B-4D1D-A9AA-F5CC7CA3837D}" srcId="{AC41777D-D26C-4888-BBB6-32E7C85DC6EE}" destId="{38DA7088-7E73-4BC9-801C-6CBB4968F63D}" srcOrd="1" destOrd="0" parTransId="{555980CD-2730-42E1-BCEC-9684506064AC}" sibTransId="{30D91711-B503-4D6C-84B7-4129A25C78BC}"/>
    <dgm:cxn modelId="{D7AFBC85-BD9C-4C1F-9997-3E1A2F868500}" srcId="{38DA7088-7E73-4BC9-801C-6CBB4968F63D}" destId="{88BEE01C-6F96-48C0-91EC-E3677B33DC1B}" srcOrd="1" destOrd="0" parTransId="{0167581A-E580-4BF2-89C9-57BAA49423F9}" sibTransId="{DFE0B2C6-2A6F-4AF9-9A50-E3F216B7DB8F}"/>
    <dgm:cxn modelId="{55513D63-5B2F-4F1D-9377-9A54F70F16FF}" type="presOf" srcId="{6C1BA0D3-66AE-444E-AB97-4A76CC8A2879}" destId="{612016A7-9B2C-4507-ACF4-C2FFB71B57D0}" srcOrd="0" destOrd="0" presId="urn:microsoft.com/office/officeart/2005/8/layout/radial2"/>
    <dgm:cxn modelId="{4B69E85A-B8A3-4DEB-BED7-D84A051F904A}" srcId="{6C1BA0D3-66AE-444E-AB97-4A76CC8A2879}" destId="{039081B2-DCAE-47D0-8F58-0ED3F8653219}" srcOrd="1" destOrd="0" parTransId="{51F543BE-3D33-4A7D-80A2-6F281B86C071}" sibTransId="{CFCE02EA-8255-4246-91D9-05453F85C545}"/>
    <dgm:cxn modelId="{5B402795-E696-4EB3-A319-6C65BD326EBE}" type="presOf" srcId="{FC6BE26C-5AD3-4278-BE46-CD1E091A755B}" destId="{03BAEBA1-D2E3-4199-8C78-1E89E5623D38}" srcOrd="0" destOrd="0" presId="urn:microsoft.com/office/officeart/2005/8/layout/radial2"/>
    <dgm:cxn modelId="{2D56314D-5676-490D-A71C-7E1696D1AFC0}" type="presOf" srcId="{88BEE01C-6F96-48C0-91EC-E3677B33DC1B}" destId="{485FCCF2-13DD-4EF1-A580-849AC52B8E62}" srcOrd="0" destOrd="1" presId="urn:microsoft.com/office/officeart/2005/8/layout/radial2"/>
    <dgm:cxn modelId="{51BFDDB1-AEC4-4B89-8373-22103E1E2A11}" srcId="{AC41777D-D26C-4888-BBB6-32E7C85DC6EE}" destId="{6C1BA0D3-66AE-444E-AB97-4A76CC8A2879}" srcOrd="0" destOrd="0" parTransId="{FC6BE26C-5AD3-4278-BE46-CD1E091A755B}" sibTransId="{816402CB-E652-43F9-9452-435C6A59F7A6}"/>
    <dgm:cxn modelId="{1A695759-3A66-4585-8C5E-D3CDC6BA09A5}" type="presOf" srcId="{AC41777D-D26C-4888-BBB6-32E7C85DC6EE}" destId="{5ADC0671-7E2A-45D8-A4DE-415A4A2BD2C7}" srcOrd="0" destOrd="0" presId="urn:microsoft.com/office/officeart/2005/8/layout/radial2"/>
    <dgm:cxn modelId="{8B740BDB-232E-44C4-B8DF-52D77B0EEED3}" type="presOf" srcId="{97004E84-8E67-44A2-B165-8AD4D03F1F92}" destId="{6A5D1784-DBF3-430F-A87F-739AB6A1CB52}" srcOrd="0" destOrd="2" presId="urn:microsoft.com/office/officeart/2005/8/layout/radial2"/>
    <dgm:cxn modelId="{F6C31FCF-2EC1-4A50-96FC-25952D57DB73}" srcId="{38DA7088-7E73-4BC9-801C-6CBB4968F63D}" destId="{C1C448D9-1773-4127-93E7-52A0874DD988}" srcOrd="2" destOrd="0" parTransId="{6900FDB0-0EAD-457A-8A9D-8279ECF1942F}" sibTransId="{793919ED-0168-4976-A0EA-65312ADD5CC5}"/>
    <dgm:cxn modelId="{2EAFB888-1331-4424-9ED4-D6F033B6D6EC}" srcId="{38DA7088-7E73-4BC9-801C-6CBB4968F63D}" destId="{3419865A-D5B5-4B45-B36A-77470A870275}" srcOrd="0" destOrd="0" parTransId="{259ADF6A-F251-445B-9611-06F1C358857A}" sibTransId="{37F1A53C-F9FF-46A6-86B5-40EE071D77C8}"/>
    <dgm:cxn modelId="{B21F108D-3379-498E-BB27-64B684D8B996}" type="presOf" srcId="{378EA9C6-71D1-4E95-ADAB-3C88ACF16DEB}" destId="{6A5D1784-DBF3-430F-A87F-739AB6A1CB52}" srcOrd="0" destOrd="0" presId="urn:microsoft.com/office/officeart/2005/8/layout/radial2"/>
    <dgm:cxn modelId="{832902B7-2229-4176-B9F9-CE3EFE81D23F}" srcId="{6C1BA0D3-66AE-444E-AB97-4A76CC8A2879}" destId="{378EA9C6-71D1-4E95-ADAB-3C88ACF16DEB}" srcOrd="0" destOrd="0" parTransId="{B2D5C917-8168-4142-B482-C4F83485AB54}" sibTransId="{2EAABF97-5AC3-4CD7-B76C-681E12D33AA6}"/>
    <dgm:cxn modelId="{5AAA4093-664D-49E7-B788-CD2A9F6B2F2D}" type="presOf" srcId="{039081B2-DCAE-47D0-8F58-0ED3F8653219}" destId="{6A5D1784-DBF3-430F-A87F-739AB6A1CB52}" srcOrd="0" destOrd="1" presId="urn:microsoft.com/office/officeart/2005/8/layout/radial2"/>
    <dgm:cxn modelId="{7534B16C-34C9-4466-A64A-D81D6105AA99}" type="presParOf" srcId="{5ADC0671-7E2A-45D8-A4DE-415A4A2BD2C7}" destId="{CED9B959-B86E-4B67-9FD4-C1C74B5466B9}" srcOrd="0" destOrd="0" presId="urn:microsoft.com/office/officeart/2005/8/layout/radial2"/>
    <dgm:cxn modelId="{33C401F1-F40C-4CD5-A877-61B57955E41B}" type="presParOf" srcId="{CED9B959-B86E-4B67-9FD4-C1C74B5466B9}" destId="{98D20140-7532-44BF-B0F6-B19885277A80}" srcOrd="0" destOrd="0" presId="urn:microsoft.com/office/officeart/2005/8/layout/radial2"/>
    <dgm:cxn modelId="{28DC1D6C-E23C-458F-B60C-0F004E34D417}" type="presParOf" srcId="{98D20140-7532-44BF-B0F6-B19885277A80}" destId="{C8350F2B-3EDE-4073-913C-BC92860667A9}" srcOrd="0" destOrd="0" presId="urn:microsoft.com/office/officeart/2005/8/layout/radial2"/>
    <dgm:cxn modelId="{2D89A436-A0BC-4524-9EB0-87A1C0A63E5F}" type="presParOf" srcId="{98D20140-7532-44BF-B0F6-B19885277A80}" destId="{20F8CAAA-C03A-4820-9965-BBD5B4D21902}" srcOrd="1" destOrd="0" presId="urn:microsoft.com/office/officeart/2005/8/layout/radial2"/>
    <dgm:cxn modelId="{1CA96C7E-337F-4E25-AAF9-9DB9584E010F}" type="presParOf" srcId="{CED9B959-B86E-4B67-9FD4-C1C74B5466B9}" destId="{03BAEBA1-D2E3-4199-8C78-1E89E5623D38}" srcOrd="1" destOrd="0" presId="urn:microsoft.com/office/officeart/2005/8/layout/radial2"/>
    <dgm:cxn modelId="{E48439D6-2978-47F0-85E9-50B11E04D475}" type="presParOf" srcId="{CED9B959-B86E-4B67-9FD4-C1C74B5466B9}" destId="{00F1704E-52D3-47B9-8611-990AC6124EFA}" srcOrd="2" destOrd="0" presId="urn:microsoft.com/office/officeart/2005/8/layout/radial2"/>
    <dgm:cxn modelId="{EE2C22A4-30FC-45DA-A3B2-30D711FF42B2}" type="presParOf" srcId="{00F1704E-52D3-47B9-8611-990AC6124EFA}" destId="{612016A7-9B2C-4507-ACF4-C2FFB71B57D0}" srcOrd="0" destOrd="0" presId="urn:microsoft.com/office/officeart/2005/8/layout/radial2"/>
    <dgm:cxn modelId="{2F610D47-944D-4CA4-9DAA-3480D6995A6C}" type="presParOf" srcId="{00F1704E-52D3-47B9-8611-990AC6124EFA}" destId="{6A5D1784-DBF3-430F-A87F-739AB6A1CB52}" srcOrd="1" destOrd="0" presId="urn:microsoft.com/office/officeart/2005/8/layout/radial2"/>
    <dgm:cxn modelId="{13B19688-C9CD-45F2-831C-7E16E6EC949C}" type="presParOf" srcId="{CED9B959-B86E-4B67-9FD4-C1C74B5466B9}" destId="{CF8B835E-1507-48BF-B140-D7530E00C539}" srcOrd="3" destOrd="0" presId="urn:microsoft.com/office/officeart/2005/8/layout/radial2"/>
    <dgm:cxn modelId="{B25E977A-5DC0-43D8-A734-A44247581CE1}" type="presParOf" srcId="{CED9B959-B86E-4B67-9FD4-C1C74B5466B9}" destId="{E64F1301-A5FA-45DA-B48E-FAC9378A6DCA}" srcOrd="4" destOrd="0" presId="urn:microsoft.com/office/officeart/2005/8/layout/radial2"/>
    <dgm:cxn modelId="{61A2A5DB-952D-472E-8809-813585FF24C7}" type="presParOf" srcId="{E64F1301-A5FA-45DA-B48E-FAC9378A6DCA}" destId="{C0EF2EDA-E867-485F-B55B-6CCBF6802E3E}" srcOrd="0" destOrd="0" presId="urn:microsoft.com/office/officeart/2005/8/layout/radial2"/>
    <dgm:cxn modelId="{1B2841B2-0E70-4B15-8C9E-FBB7FA8BC9A3}" type="presParOf" srcId="{E64F1301-A5FA-45DA-B48E-FAC9378A6DCA}" destId="{485FCCF2-13DD-4EF1-A580-849AC52B8E6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8B835E-1507-48BF-B140-D7530E00C539}">
      <dsp:nvSpPr>
        <dsp:cNvPr id="0" name=""/>
        <dsp:cNvSpPr/>
      </dsp:nvSpPr>
      <dsp:spPr>
        <a:xfrm rot="1731135">
          <a:off x="2694772" y="2991467"/>
          <a:ext cx="994110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994110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AEBA1-D2E3-4199-8C78-1E89E5623D38}">
      <dsp:nvSpPr>
        <dsp:cNvPr id="0" name=""/>
        <dsp:cNvSpPr/>
      </dsp:nvSpPr>
      <dsp:spPr>
        <a:xfrm rot="20271935">
          <a:off x="2707983" y="1551422"/>
          <a:ext cx="1315919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315919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8CAAA-C03A-4820-9965-BBD5B4D21902}">
      <dsp:nvSpPr>
        <dsp:cNvPr id="0" name=""/>
        <dsp:cNvSpPr/>
      </dsp:nvSpPr>
      <dsp:spPr>
        <a:xfrm>
          <a:off x="341640" y="814365"/>
          <a:ext cx="2840980" cy="28409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016A7-9B2C-4507-ACF4-C2FFB71B57D0}">
      <dsp:nvSpPr>
        <dsp:cNvPr id="0" name=""/>
        <dsp:cNvSpPr/>
      </dsp:nvSpPr>
      <dsp:spPr>
        <a:xfrm>
          <a:off x="3897996" y="212067"/>
          <a:ext cx="1760089" cy="1592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solidFill>
                <a:schemeClr val="tx1"/>
              </a:solidFill>
            </a:rPr>
            <a:t>Έλλειψη παιδείας και καλλιέργειας.</a:t>
          </a:r>
        </a:p>
      </dsp:txBody>
      <dsp:txXfrm>
        <a:off x="3897996" y="212067"/>
        <a:ext cx="1760089" cy="1592085"/>
      </dsp:txXfrm>
    </dsp:sp>
    <dsp:sp modelId="{6A5D1784-DBF3-430F-A87F-739AB6A1CB52}">
      <dsp:nvSpPr>
        <dsp:cNvPr id="0" name=""/>
        <dsp:cNvSpPr/>
      </dsp:nvSpPr>
      <dsp:spPr>
        <a:xfrm>
          <a:off x="5759167" y="212067"/>
          <a:ext cx="2640134" cy="159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Φόβος για το διαφορετικό.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Δημιουργείται ρατσισμός.</a:t>
          </a:r>
          <a:endParaRPr lang="el-GR" sz="2100" kern="1200" dirty="0"/>
        </a:p>
      </dsp:txBody>
      <dsp:txXfrm>
        <a:off x="5759167" y="212067"/>
        <a:ext cx="2640134" cy="1592085"/>
      </dsp:txXfrm>
    </dsp:sp>
    <dsp:sp modelId="{C0EF2EDA-E867-485F-B55B-6CCBF6802E3E}">
      <dsp:nvSpPr>
        <dsp:cNvPr id="0" name=""/>
        <dsp:cNvSpPr/>
      </dsp:nvSpPr>
      <dsp:spPr>
        <a:xfrm>
          <a:off x="3521384" y="2821374"/>
          <a:ext cx="1704588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>
              <a:solidFill>
                <a:schemeClr val="tx1"/>
              </a:solidFill>
            </a:rPr>
            <a:t>Εμπόλεμες περιοχές.</a:t>
          </a:r>
          <a:endParaRPr lang="el-GR" sz="2000" kern="1200" dirty="0">
            <a:solidFill>
              <a:schemeClr val="tx1"/>
            </a:solidFill>
          </a:endParaRPr>
        </a:p>
      </dsp:txBody>
      <dsp:txXfrm>
        <a:off x="3521384" y="2821374"/>
        <a:ext cx="1704588" cy="1704588"/>
      </dsp:txXfrm>
    </dsp:sp>
    <dsp:sp modelId="{485FCCF2-13DD-4EF1-A580-849AC52B8E62}">
      <dsp:nvSpPr>
        <dsp:cNvPr id="0" name=""/>
        <dsp:cNvSpPr/>
      </dsp:nvSpPr>
      <dsp:spPr>
        <a:xfrm>
          <a:off x="5396431" y="2821374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Απειλείται το βασικό δικαίωμα της ζωής.</a:t>
          </a: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100" kern="1200" dirty="0" smtClean="0"/>
            <a:t>Δεν υπάρχει ασφάλεια.</a:t>
          </a:r>
          <a:endParaRPr lang="el-GR" sz="2100" kern="1200" dirty="0"/>
        </a:p>
      </dsp:txBody>
      <dsp:txXfrm>
        <a:off x="5396431" y="2821374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578B-C5C1-47DC-979C-CF69BC2DB412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119F-D415-457B-9888-979FC4B8565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119F-D415-457B-9888-979FC4B85653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CDE97-8833-4407-A645-D9D8AAFF869F}" type="datetimeFigureOut">
              <a:rPr lang="el-GR" smtClean="0"/>
              <a:pPr/>
              <a:t>9/1/2018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87F1-687D-47F7-B270-0EA3B9EB38F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l-GR" dirty="0" smtClean="0"/>
              <a:t>Τα ανθρώπινα δικαιώματα.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13314" name="Picture 2" descr="https://powerpolitics.eu/wp-content/uploads/2015/12/3-Human-R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24936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6 .</a:t>
            </a:r>
            <a:br>
              <a:rPr lang="el-GR" dirty="0" smtClean="0"/>
            </a:br>
            <a:r>
              <a:rPr lang="el-GR" dirty="0" smtClean="0"/>
              <a:t>Το δικαίωμα στην ελευθερία έκφρασης.</a:t>
            </a:r>
            <a:endParaRPr lang="el-GR" dirty="0"/>
          </a:p>
        </p:txBody>
      </p:sp>
      <p:pic>
        <p:nvPicPr>
          <p:cNvPr id="22530" name="Picture 2" descr="C:\Users\Olga\Documents\τεχνολογία Α' γυμνασίου ΦΆΡΟΣ\ελευθερια εκδφραση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296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7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Το δικαίωμα στην εργασία.</a:t>
            </a:r>
            <a:endParaRPr lang="el-GR" dirty="0"/>
          </a:p>
        </p:txBody>
      </p:sp>
      <p:pic>
        <p:nvPicPr>
          <p:cNvPr id="23554" name="Picture 2" descr="C:\Users\Olga\Documents\τεχνολογία Α' γυμνασίου ΦΆΡΟΣ\ergas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5760640" cy="4843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8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Το δικαίωμα στη (σωματική) ασφάλεια.</a:t>
            </a:r>
            <a:endParaRPr lang="el-GR" dirty="0"/>
          </a:p>
        </p:txBody>
      </p:sp>
      <p:pic>
        <p:nvPicPr>
          <p:cNvPr id="24578" name="Picture 2" descr="C:\Users\Olga\Documents\τεχνολογία Α' γυμνασίου ΦΆΡΟΣ\svmatikh asfale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8025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Αυτά όπως και όλα τα άλλα δικαιώματα των ανθρώπων καταστρατηγούνται μέχρι σήμερα.</a:t>
            </a:r>
            <a:br>
              <a:rPr lang="el-GR" sz="2800" dirty="0" smtClean="0"/>
            </a:br>
            <a:r>
              <a:rPr lang="el-GR" sz="2800" dirty="0" smtClean="0"/>
              <a:t>ΟΙ ΛΟΓΟΙ</a:t>
            </a:r>
            <a:r>
              <a:rPr lang="en-US" sz="2800" dirty="0" smtClean="0"/>
              <a:t>:</a:t>
            </a:r>
            <a:endParaRPr lang="el-GR" sz="2800" dirty="0"/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        </a:t>
            </a:r>
            <a:r>
              <a:rPr lang="el-GR" sz="4400" dirty="0" smtClean="0"/>
              <a:t>Υποχρέωση όλων των πολιτών είναι να υπερασπίζονται τη δημοκρατία, το σύνταγμα και τους νόμους και να μην επαναπαύονται για να μειώνονται εικόνες που δεν ταιριάζουν με τη δημοκρατία.</a:t>
            </a:r>
            <a:endParaRPr lang="el-GR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dirty="0"/>
              <a:t>Τα </a:t>
            </a:r>
            <a:r>
              <a:rPr lang="el-GR" sz="2400" b="1" dirty="0"/>
              <a:t>ανθρώπινα δικαιώματα</a:t>
            </a:r>
            <a:r>
              <a:rPr lang="el-GR" sz="2400" dirty="0"/>
              <a:t> αποτελούν </a:t>
            </a:r>
            <a:r>
              <a:rPr lang="el-GR" sz="2400" dirty="0" smtClean="0"/>
              <a:t>ηθικές αρχές</a:t>
            </a:r>
            <a:r>
              <a:rPr lang="el-GR" sz="2400" dirty="0"/>
              <a:t> που θέτουν συγκεκριμένα πρότυπα </a:t>
            </a:r>
            <a:r>
              <a:rPr lang="el-GR" sz="2400" dirty="0" smtClean="0"/>
              <a:t>ανθρώπινης συμπεριφοράς </a:t>
            </a:r>
            <a:r>
              <a:rPr lang="el-GR" sz="2400" dirty="0"/>
              <a:t>και συνήθως προστατεύονται ως </a:t>
            </a:r>
            <a:r>
              <a:rPr lang="el-GR" sz="2400" dirty="0" smtClean="0"/>
              <a:t>νόμιμα</a:t>
            </a:r>
            <a:r>
              <a:rPr lang="el-GR" sz="2400" dirty="0"/>
              <a:t> </a:t>
            </a:r>
            <a:r>
              <a:rPr lang="el-GR" sz="2400" dirty="0" smtClean="0"/>
              <a:t>δικαιώματα</a:t>
            </a:r>
            <a:r>
              <a:rPr lang="el-GR" sz="2400" dirty="0"/>
              <a:t> κατά το </a:t>
            </a:r>
            <a:r>
              <a:rPr lang="el-GR" sz="2400" dirty="0" smtClean="0"/>
              <a:t>εθνικό</a:t>
            </a:r>
            <a:r>
              <a:rPr lang="el-GR" sz="2400" dirty="0"/>
              <a:t> και </a:t>
            </a:r>
            <a:r>
              <a:rPr lang="el-GR" sz="2400" dirty="0" smtClean="0"/>
              <a:t>διεθνές </a:t>
            </a:r>
            <a:r>
              <a:rPr lang="el-GR" sz="2400" dirty="0" err="1" smtClean="0"/>
              <a:t>δικαίο</a:t>
            </a:r>
            <a:r>
              <a:rPr lang="el-GR" sz="2400" dirty="0" smtClean="0"/>
              <a:t>. </a:t>
            </a:r>
            <a:r>
              <a:rPr lang="el-GR" sz="2400" dirty="0"/>
              <a:t>Θεωρούνται ως «κοινώς αντιλαμβανόμενα αναπαλλοτρίωτα θεμελιώδη δικαιώματα που κάθε άτομο δικαιούται από τη στιγμή της γέννησής του, απλώς και μόνο επειδή είναι ανθρώπινο ον</a:t>
            </a:r>
            <a:r>
              <a:rPr lang="el-GR" sz="2400" dirty="0" smtClean="0"/>
              <a:t>». Τα </a:t>
            </a:r>
            <a:r>
              <a:rPr lang="el-GR" sz="2400" dirty="0"/>
              <a:t>ανθρώπινα δικαιώματα, λοιπόν, θεωρούνται διεθνή (εφαρμόζονται και ισχύουν παντού) και διαφυλάττουν την ισότητα (ισχύουν τα ίδια για όλους).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σημαντικότερα από τα δικαιώματα αυτά </a:t>
            </a:r>
            <a:r>
              <a:rPr lang="el-GR" dirty="0" smtClean="0"/>
              <a:t>είναι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916832"/>
            <a:ext cx="10801200" cy="5904656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το δικαίωμα στη ζωή,</a:t>
            </a:r>
          </a:p>
          <a:p>
            <a:r>
              <a:rPr lang="el-GR" sz="2800" dirty="0"/>
              <a:t>σ</a:t>
            </a:r>
            <a:r>
              <a:rPr lang="el-GR" sz="2800" dirty="0" smtClean="0"/>
              <a:t>την </a:t>
            </a:r>
            <a:r>
              <a:rPr lang="el-GR" sz="2800" dirty="0" smtClean="0"/>
              <a:t>στέγη,</a:t>
            </a:r>
            <a:endParaRPr lang="el-GR" sz="2800" dirty="0" smtClean="0"/>
          </a:p>
          <a:p>
            <a:r>
              <a:rPr lang="el-GR" sz="2800" dirty="0"/>
              <a:t>σ</a:t>
            </a:r>
            <a:r>
              <a:rPr lang="el-GR" sz="2800" dirty="0" smtClean="0"/>
              <a:t>την περιουσία,</a:t>
            </a:r>
          </a:p>
          <a:p>
            <a:r>
              <a:rPr lang="el-GR" sz="2800" dirty="0"/>
              <a:t>σ</a:t>
            </a:r>
            <a:r>
              <a:rPr lang="el-GR" sz="2800" dirty="0" smtClean="0"/>
              <a:t>την εργασία,</a:t>
            </a:r>
          </a:p>
          <a:p>
            <a:r>
              <a:rPr lang="el-GR" sz="2800" dirty="0"/>
              <a:t>σ</a:t>
            </a:r>
            <a:r>
              <a:rPr lang="el-GR" sz="2800" dirty="0" smtClean="0"/>
              <a:t>την εκπαίδευση</a:t>
            </a:r>
          </a:p>
          <a:p>
            <a:r>
              <a:rPr lang="el-GR" sz="2800" dirty="0"/>
              <a:t>σ</a:t>
            </a:r>
            <a:r>
              <a:rPr lang="el-GR" sz="2800" dirty="0" smtClean="0"/>
              <a:t>την ελευθερία </a:t>
            </a:r>
          </a:p>
          <a:p>
            <a:pPr>
              <a:buNone/>
            </a:pPr>
            <a:r>
              <a:rPr lang="el-GR" sz="2800" dirty="0"/>
              <a:t>τ</a:t>
            </a:r>
            <a:r>
              <a:rPr lang="el-GR" sz="2800" dirty="0" smtClean="0"/>
              <a:t>ης σκέψης και</a:t>
            </a:r>
          </a:p>
          <a:p>
            <a:pPr>
              <a:buNone/>
            </a:pPr>
            <a:r>
              <a:rPr lang="el-GR" sz="2800" dirty="0" smtClean="0"/>
              <a:t>έκφρασης.</a:t>
            </a:r>
          </a:p>
          <a:p>
            <a:endParaRPr lang="el-GR" sz="2800" dirty="0"/>
          </a:p>
        </p:txBody>
      </p:sp>
      <p:pic>
        <p:nvPicPr>
          <p:cNvPr id="18434" name="Picture 2" descr="Αποτέλεσμα εικόνας για human rights w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4320480" cy="2738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800" dirty="0" smtClean="0"/>
              <a:t>Τα ανθρώπινα δικαιώματα χωρίζονται σε 4 κατηγορίες. Τα κοινωνικά, τα οικονομικά, τα πολιτικά και τα ατομικά δικαιώματα. Προστατεύονται από το σύνταγμα, τους νόμους του Ο.Η.Ε. και της Ε.Ε. </a:t>
            </a:r>
            <a:r>
              <a:rPr lang="el-GR" sz="2800" dirty="0" err="1" smtClean="0"/>
              <a:t>Παρ΄</a:t>
            </a:r>
            <a:r>
              <a:rPr lang="el-GR" sz="2800" dirty="0" smtClean="0"/>
              <a:t> όλα αυτά, ακόμα και σήμερα καταστρατηγούνται. </a:t>
            </a:r>
            <a:endParaRPr lang="el-GR" sz="2800" dirty="0"/>
          </a:p>
        </p:txBody>
      </p:sp>
      <p:pic>
        <p:nvPicPr>
          <p:cNvPr id="1638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6768752" cy="393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1.</a:t>
            </a:r>
            <a:br>
              <a:rPr lang="el-GR" dirty="0" smtClean="0"/>
            </a:br>
            <a:r>
              <a:rPr lang="el-GR" dirty="0" smtClean="0"/>
              <a:t>Καταστρατηγείται το δικαίωμα στη διαφορετικότητα.</a:t>
            </a:r>
            <a:endParaRPr lang="el-GR" dirty="0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33397"/>
            <a:ext cx="5539730" cy="3689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2.</a:t>
            </a:r>
            <a:br>
              <a:rPr lang="el-GR" dirty="0" smtClean="0"/>
            </a:br>
            <a:r>
              <a:rPr lang="el-GR" dirty="0" smtClean="0"/>
              <a:t>Το δικαίωμα στην εκπαίδευση.</a:t>
            </a:r>
            <a:endParaRPr lang="el-GR" dirty="0"/>
          </a:p>
        </p:txBody>
      </p:sp>
      <p:pic>
        <p:nvPicPr>
          <p:cNvPr id="26626" name="Picture 2" descr="C:\Users\Olga\Documents\τεχνολογία Α' γυμνασίου ΦΆΡΟΣ\scholddmfifww000.medi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3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Το δικαίωμα στην υγεία.</a:t>
            </a:r>
            <a:endParaRPr lang="el-GR" dirty="0"/>
          </a:p>
        </p:txBody>
      </p:sp>
      <p:pic>
        <p:nvPicPr>
          <p:cNvPr id="21506" name="Picture 2" descr="C:\Users\Olga\Documents\τεχνολογία Α' γυμνασίου ΦΆΡΟΣ\Δικαίωμα στην Υγεί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424936" cy="492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4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Το δικαίωμα στη τροφή.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49" name="Picture 1" descr="C:\Users\Olga\Documents\τεχνολογία Α' γυμνασίου ΦΆΡΟΣ\trof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6912768" cy="517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5</a:t>
            </a:r>
            <a:r>
              <a:rPr lang="el-GR" dirty="0" smtClean="0"/>
              <a:t>.</a:t>
            </a:r>
            <a:br>
              <a:rPr lang="el-GR" dirty="0" smtClean="0"/>
            </a:br>
            <a:r>
              <a:rPr lang="el-GR" dirty="0" smtClean="0"/>
              <a:t>Το δικαίωμα στη στέγη.</a:t>
            </a:r>
            <a:endParaRPr lang="el-GR" dirty="0"/>
          </a:p>
        </p:txBody>
      </p:sp>
      <p:pic>
        <p:nvPicPr>
          <p:cNvPr id="25602" name="Picture 2" descr="C:\Users\Olga\Documents\τεχνολογία Α' γυμνασίου ΦΆΡΟΣ\ftoxei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05106"/>
            <a:ext cx="5256584" cy="4311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170</Words>
  <Application>Microsoft Office PowerPoint</Application>
  <PresentationFormat>Προβολή στην οθόνη (4:3)</PresentationFormat>
  <Paragraphs>29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Τα ανθρώπινα δικαιώματα.</vt:lpstr>
      <vt:lpstr>Διαφάνεια 2</vt:lpstr>
      <vt:lpstr>Τα σημαντικότερα από τα δικαιώματα αυτά είναι:</vt:lpstr>
      <vt:lpstr>Διαφάνεια 4</vt:lpstr>
      <vt:lpstr>1. Καταστρατηγείται το δικαίωμα στη διαφορετικότητα.</vt:lpstr>
      <vt:lpstr>2. Το δικαίωμα στην εκπαίδευση.</vt:lpstr>
      <vt:lpstr>3. Το δικαίωμα στην υγεία.</vt:lpstr>
      <vt:lpstr>4. Το δικαίωμα στη τροφή. </vt:lpstr>
      <vt:lpstr>5. Το δικαίωμα στη στέγη.</vt:lpstr>
      <vt:lpstr>6 . Το δικαίωμα στην ελευθερία έκφρασης.</vt:lpstr>
      <vt:lpstr>7. Το δικαίωμα στην εργασία.</vt:lpstr>
      <vt:lpstr>8. Το δικαίωμα στη (σωματική) ασφάλεια.</vt:lpstr>
      <vt:lpstr>Αυτά όπως και όλα τα άλλα δικαιώματα των ανθρώπων καταστρατηγούνται μέχρι σήμερα. ΟΙ ΛΟΓΟΙ: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ανθρώπινα δικαιώματα.</dc:title>
  <dc:creator>Olga</dc:creator>
  <cp:lastModifiedBy>Olga</cp:lastModifiedBy>
  <cp:revision>15</cp:revision>
  <dcterms:created xsi:type="dcterms:W3CDTF">2018-01-08T16:07:14Z</dcterms:created>
  <dcterms:modified xsi:type="dcterms:W3CDTF">2018-01-09T14:15:40Z</dcterms:modified>
</cp:coreProperties>
</file>